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645" r:id="rId2"/>
    <p:sldId id="805" r:id="rId3"/>
    <p:sldId id="806" r:id="rId4"/>
    <p:sldId id="807" r:id="rId5"/>
    <p:sldId id="817" r:id="rId6"/>
    <p:sldId id="804" r:id="rId7"/>
    <p:sldId id="824" r:id="rId8"/>
    <p:sldId id="814" r:id="rId9"/>
    <p:sldId id="812" r:id="rId10"/>
    <p:sldId id="810" r:id="rId11"/>
    <p:sldId id="815" r:id="rId12"/>
    <p:sldId id="803" r:id="rId13"/>
    <p:sldId id="816" r:id="rId14"/>
    <p:sldId id="811" r:id="rId15"/>
    <p:sldId id="818" r:id="rId16"/>
    <p:sldId id="819" r:id="rId17"/>
    <p:sldId id="820" r:id="rId18"/>
    <p:sldId id="821" r:id="rId19"/>
    <p:sldId id="822" r:id="rId20"/>
    <p:sldId id="692" r:id="rId21"/>
    <p:sldId id="823"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4B5"/>
    <a:srgbClr val="B72C3E"/>
    <a:srgbClr val="C41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701" autoAdjust="0"/>
    <p:restoredTop sz="78305" autoAdjust="0"/>
  </p:normalViewPr>
  <p:slideViewPr>
    <p:cSldViewPr>
      <p:cViewPr varScale="1">
        <p:scale>
          <a:sx n="61" d="100"/>
          <a:sy n="61" d="100"/>
        </p:scale>
        <p:origin x="1300" y="64"/>
      </p:cViewPr>
      <p:guideLst>
        <p:guide orient="horz" pos="2160"/>
        <p:guide pos="2880"/>
      </p:guideLst>
    </p:cSldViewPr>
  </p:slideViewPr>
  <p:outlineViewPr>
    <p:cViewPr>
      <p:scale>
        <a:sx n="33" d="100"/>
        <a:sy n="33" d="100"/>
      </p:scale>
      <p:origin x="0" y="-2511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0" d="100"/>
          <a:sy n="70" d="100"/>
        </p:scale>
        <p:origin x="2971"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EBBD68-1995-4BD8-AD80-58AEEC1C467E}" type="doc">
      <dgm:prSet loTypeId="urn:microsoft.com/office/officeart/2024/layout/HorizontalActionList" loCatId="list" qsTypeId="urn:microsoft.com/office/officeart/2005/8/quickstyle/simple1" qsCatId="simple" csTypeId="urn:microsoft.com/office/officeart/2005/8/colors/accent1_2" csCatId="accent1" phldr="1"/>
      <dgm:spPr/>
      <dgm:t>
        <a:bodyPr/>
        <a:lstStyle/>
        <a:p>
          <a:endParaRPr lang="en-NL"/>
        </a:p>
      </dgm:t>
    </dgm:pt>
    <dgm:pt modelId="{353DADC4-03D0-4B12-B0C7-E7999E8A8EAF}" type="pres">
      <dgm:prSet presAssocID="{05EBBD68-1995-4BD8-AD80-58AEEC1C467E}" presName="Name0" presStyleCnt="0">
        <dgm:presLayoutVars>
          <dgm:dir/>
          <dgm:animLvl val="lvl"/>
          <dgm:resizeHandles val="exact"/>
        </dgm:presLayoutVars>
      </dgm:prSet>
      <dgm:spPr/>
    </dgm:pt>
  </dgm:ptLst>
  <dgm:cxnLst>
    <dgm:cxn modelId="{752DC57B-B6F7-43B4-AF0F-A3C616058214}" type="presOf" srcId="{05EBBD68-1995-4BD8-AD80-58AEEC1C467E}" destId="{353DADC4-03D0-4B12-B0C7-E7999E8A8EAF}" srcOrd="0" destOrd="0" presId="urn:microsoft.com/office/officeart/2024/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24/layout/HorizontalActionList">
  <dgm:title val=""/>
  <dgm:desc val=""/>
  <dgm:catLst>
    <dgm:cat type="textcard" pri="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95"/>
      <dgm:constr type="h" for="des" forName="composite" op="equ"/>
      <dgm:constr type="w" for="ch" forName="composite" refType="w"/>
      <dgm:constr type="w" for="des" forName="parTx"/>
      <dgm:constr type="h" for="des" forName="parTx" op="equ"/>
      <dgm:constr type="w" for="des" forName="bgOutline"/>
      <dgm:constr type="primFontSz" for="des" forName="parTx" val="54"/>
      <dgm:constr type="primFontSz" for="des" forName="bgOutline" refType="primFontSz" refFor="des" refForName="parTx" op="lte" fact="0.75"/>
      <dgm:constr type="h" for="des" forName="bgOutline"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bgOutline"/>
          <dgm:constr type="t" for="ch" forName="bgOutline" refType="h" refFor="ch" refForName="parTx" fact="0.97"/>
          <dgm:constr type="w" for="ch" forName="bgOutline" refType="w"/>
          <dgm:constr type="h" for="ch" forName="bgOutline" refType="h" fact="0.75"/>
        </dgm:constrLst>
        <dgm:ruleLst/>
        <dgm:layoutNode name="parTx" styleLbl="alignNode1">
          <dgm:varLst>
            <dgm:chMax val="0"/>
            <dgm:chPref val="0"/>
          </dgm:varLst>
          <dgm:alg type="tx">
            <dgm:param type="parTxLTRAlign" val="l"/>
            <dgm:param type="parTxRTLAlign" val="r"/>
          </dgm:alg>
          <dgm:shape xmlns:r="http://schemas.openxmlformats.org/officeDocument/2006/relationships" type="round2SameRect" r:blip="" zOrderOff="3">
            <dgm:adjLst>
              <dgm:adj idx="1" val="0.45"/>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primFontSz" val="14" fact="NaN" max="NaN"/>
          </dgm:ruleLst>
        </dgm:layoutNode>
        <dgm:layoutNode name="bgOutline" styleLbl="fgAcc1">
          <dgm:varLst>
            <dgm:bulletEnabled/>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rot="180" type="round2SameRect" r:blip="">
            <dgm:adjLst>
              <dgm:adj idx="1" val="0.15"/>
              <dgm:adj idx="2" val="0"/>
            </dgm:adjLst>
          </dgm:shape>
          <dgm:presOf axis="des" ptType="node"/>
          <dgm:constrLst>
            <dgm:constr type="primFontSz" val="28"/>
            <dgm:constr type="tMarg" refType="w" fact="0.12"/>
            <dgm:constr type="bMarg" refType="w" fact="0.12"/>
            <dgm:constr type="lMarg" refType="w" fact="0.12"/>
            <dgm:constr type="rMarg" refType="w" fact="0.12"/>
          </dgm:constrLst>
          <dgm:ruleLst>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09D13B-53CB-2E63-1086-2BD6A7771DD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dirty="0"/>
          </a:p>
        </p:txBody>
      </p:sp>
      <p:sp>
        <p:nvSpPr>
          <p:cNvPr id="3" name="Date Placeholder 2">
            <a:extLst>
              <a:ext uri="{FF2B5EF4-FFF2-40B4-BE49-F238E27FC236}">
                <a16:creationId xmlns:a16="http://schemas.microsoft.com/office/drawing/2014/main" id="{35B16218-E276-2DD5-A52F-E693DC94DF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D50D60-C53F-4AD2-8F70-BE02A37CABC8}" type="datetimeFigureOut">
              <a:rPr lang="en-NL" smtClean="0"/>
              <a:t>09/07/2026</a:t>
            </a:fld>
            <a:endParaRPr lang="en-NL" dirty="0"/>
          </a:p>
        </p:txBody>
      </p:sp>
      <p:sp>
        <p:nvSpPr>
          <p:cNvPr id="4" name="Footer Placeholder 3">
            <a:extLst>
              <a:ext uri="{FF2B5EF4-FFF2-40B4-BE49-F238E27FC236}">
                <a16:creationId xmlns:a16="http://schemas.microsoft.com/office/drawing/2014/main" id="{257F2211-5244-E8B7-BD0D-B65255AEFF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dirty="0"/>
          </a:p>
        </p:txBody>
      </p:sp>
      <p:sp>
        <p:nvSpPr>
          <p:cNvPr id="5" name="Slide Number Placeholder 4">
            <a:extLst>
              <a:ext uri="{FF2B5EF4-FFF2-40B4-BE49-F238E27FC236}">
                <a16:creationId xmlns:a16="http://schemas.microsoft.com/office/drawing/2014/main" id="{59B5DCAD-B233-ED28-FA41-18305A1FDC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67FC47-2EAB-4836-AD03-30499FA77C51}" type="slidenum">
              <a:rPr lang="en-NL" smtClean="0"/>
              <a:t>‹#›</a:t>
            </a:fld>
            <a:endParaRPr lang="en-NL" dirty="0"/>
          </a:p>
        </p:txBody>
      </p:sp>
    </p:spTree>
    <p:extLst>
      <p:ext uri="{BB962C8B-B14F-4D97-AF65-F5344CB8AC3E}">
        <p14:creationId xmlns:p14="http://schemas.microsoft.com/office/powerpoint/2010/main" val="775226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2F5D3-BD94-4244-957B-F1AD3E21B704}" type="datetimeFigureOut">
              <a:rPr lang="en-GB" smtClean="0"/>
              <a:t>09/07/2026</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EAFEE8-D807-3846-9D5C-4AFEABF79890}" type="slidenum">
              <a:rPr lang="en-GB" smtClean="0"/>
              <a:t>‹#›</a:t>
            </a:fld>
            <a:endParaRPr lang="en-GB" dirty="0"/>
          </a:p>
        </p:txBody>
      </p:sp>
    </p:spTree>
    <p:extLst>
      <p:ext uri="{BB962C8B-B14F-4D97-AF65-F5344CB8AC3E}">
        <p14:creationId xmlns:p14="http://schemas.microsoft.com/office/powerpoint/2010/main" val="4166057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EAFEE8-D807-3846-9D5C-4AFEABF79890}" type="slidenum">
              <a:rPr lang="en-GB" smtClean="0"/>
              <a:t>2</a:t>
            </a:fld>
            <a:endParaRPr lang="en-GB" dirty="0"/>
          </a:p>
        </p:txBody>
      </p:sp>
    </p:spTree>
    <p:extLst>
      <p:ext uri="{BB962C8B-B14F-4D97-AF65-F5344CB8AC3E}">
        <p14:creationId xmlns:p14="http://schemas.microsoft.com/office/powerpoint/2010/main" val="2340037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D211D-5B5A-E36B-795B-44B5BCFA1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76A3D7-9BF6-1625-9581-B3DCF2854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089EE-A276-B268-B9F6-9C83F1015D7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2C7AC8-3AF7-BF34-489F-84D33CAD817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9EAFEE8-D807-3846-9D5C-4AFEABF79890}" type="slidenum">
              <a:rPr kumimoji="0" lang="en-GB"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624374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3ADE4-AB03-2582-ED28-E570EE65A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AC0C4-ED89-6C06-98A2-163ECECBC5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27FD5-0241-638E-B8A2-A773B13615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F86CD2-A76D-0298-46E9-BE1D9E6DB62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9EAFEE8-D807-3846-9D5C-4AFEABF79890}" type="slidenum">
              <a:rPr kumimoji="0" lang="en-GB"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7012276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E073EDD-844B-0D46-BCDD-3728346BDD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51" y="0"/>
            <a:ext cx="9127098" cy="6858000"/>
          </a:xfrm>
          <a:prstGeom prst="rect">
            <a:avLst/>
          </a:prstGeom>
        </p:spPr>
      </p:pic>
      <p:sp>
        <p:nvSpPr>
          <p:cNvPr id="2" name="Title 1"/>
          <p:cNvSpPr>
            <a:spLocks noGrp="1"/>
          </p:cNvSpPr>
          <p:nvPr>
            <p:ph type="ctrTitle" hasCustomPrompt="1"/>
          </p:nvPr>
        </p:nvSpPr>
        <p:spPr>
          <a:xfrm>
            <a:off x="683568" y="2650604"/>
            <a:ext cx="5470376" cy="360040"/>
          </a:xfrm>
        </p:spPr>
        <p:txBody>
          <a:bodyPr>
            <a:noAutofit/>
          </a:bodyPr>
          <a:lstStyle>
            <a:lvl1pPr algn="l">
              <a:defRPr sz="2800" b="1" i="0">
                <a:solidFill>
                  <a:schemeClr val="tx1"/>
                </a:solidFill>
                <a:latin typeface="Segoe UI" panose="020B0502040204020203" pitchFamily="34" charset="0"/>
                <a:cs typeface="Segoe UI" panose="020B0502040204020203" pitchFamily="34" charset="0"/>
              </a:defRPr>
            </a:lvl1pPr>
          </a:lstStyle>
          <a:p>
            <a:r>
              <a:rPr lang="en-US" dirty="0"/>
              <a:t>Click to insert title</a:t>
            </a:r>
            <a:endParaRPr lang="en-GB" dirty="0"/>
          </a:p>
        </p:txBody>
      </p:sp>
      <p:sp>
        <p:nvSpPr>
          <p:cNvPr id="3" name="Subtitle 2"/>
          <p:cNvSpPr>
            <a:spLocks noGrp="1"/>
          </p:cNvSpPr>
          <p:nvPr>
            <p:ph type="subTitle" idx="1" hasCustomPrompt="1"/>
          </p:nvPr>
        </p:nvSpPr>
        <p:spPr>
          <a:xfrm>
            <a:off x="683568" y="3010644"/>
            <a:ext cx="5472608" cy="288032"/>
          </a:xfrm>
        </p:spPr>
        <p:txBody>
          <a:bodyPr>
            <a:noAutofit/>
          </a:bodyPr>
          <a:lstStyle>
            <a:lvl1pPr marL="0" indent="0" algn="l">
              <a:buNone/>
              <a:defRPr sz="16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insert subtitle</a:t>
            </a:r>
            <a:endParaRPr lang="en-GB" dirty="0"/>
          </a:p>
        </p:txBody>
      </p:sp>
      <p:sp>
        <p:nvSpPr>
          <p:cNvPr id="12" name="Text Placeholder 11"/>
          <p:cNvSpPr>
            <a:spLocks noGrp="1"/>
          </p:cNvSpPr>
          <p:nvPr>
            <p:ph type="body" sz="quarter" idx="10" hasCustomPrompt="1"/>
          </p:nvPr>
        </p:nvSpPr>
        <p:spPr>
          <a:xfrm>
            <a:off x="611560" y="3789040"/>
            <a:ext cx="6192688" cy="288577"/>
          </a:xfrm>
        </p:spPr>
        <p:txBody>
          <a:bodyPr/>
          <a:lstStyle>
            <a:lvl1pPr marL="0" marR="0" indent="0" algn="l" defTabSz="914400" rtl="0" eaLnBrk="1" fontAlgn="base" latinLnBrk="0" hangingPunct="1">
              <a:lnSpc>
                <a:spcPct val="100000"/>
              </a:lnSpc>
              <a:spcBef>
                <a:spcPct val="20000"/>
              </a:spcBef>
              <a:spcAft>
                <a:spcPct val="0"/>
              </a:spcAft>
              <a:buClrTx/>
              <a:buSzTx/>
              <a:buFont typeface="Arial" charset="0"/>
              <a:buNone/>
              <a:tabLst/>
              <a:defRPr sz="1100"/>
            </a:lvl1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r>
              <a:rPr lang="en-US" sz="1100" dirty="0">
                <a:solidFill>
                  <a:schemeClr val="tx1"/>
                </a:solidFill>
                <a:latin typeface="Segoe UI" panose="020B0502040204020203" pitchFamily="34" charset="0"/>
                <a:ea typeface="Segoe UI" panose="020B0502040204020203" pitchFamily="34" charset="0"/>
                <a:cs typeface="Segoe UI" panose="020B0502040204020203" pitchFamily="34" charset="0"/>
              </a:rPr>
              <a:t>Insert name    </a:t>
            </a:r>
            <a:r>
              <a:rPr lang="en-US" sz="1100" b="1" dirty="0">
                <a:solidFill>
                  <a:schemeClr val="tx1"/>
                </a:solidFill>
                <a:latin typeface="Segoe UI" panose="020B0502040204020203" pitchFamily="34" charset="0"/>
                <a:ea typeface="Segoe UI" panose="020B0502040204020203" pitchFamily="34" charset="0"/>
                <a:cs typeface="Segoe UI" panose="020B0502040204020203" pitchFamily="34" charset="0"/>
              </a:rPr>
              <a:t>l</a:t>
            </a:r>
            <a:r>
              <a:rPr lang="en-US" sz="1100" dirty="0">
                <a:solidFill>
                  <a:schemeClr val="tx1"/>
                </a:solidFill>
                <a:latin typeface="Segoe UI" panose="020B0502040204020203" pitchFamily="34" charset="0"/>
                <a:ea typeface="Segoe UI" panose="020B0502040204020203" pitchFamily="34" charset="0"/>
                <a:cs typeface="Segoe UI" panose="020B0502040204020203" pitchFamily="34" charset="0"/>
              </a:rPr>
              <a:t>    Position</a:t>
            </a:r>
            <a:endParaRPr lang="en-GB" sz="1100" dirty="0">
              <a:solidFill>
                <a:schemeClr val="tx1"/>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960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_Bullet_Slide">
    <p:spTree>
      <p:nvGrpSpPr>
        <p:cNvPr id="1" name=""/>
        <p:cNvGrpSpPr/>
        <p:nvPr/>
      </p:nvGrpSpPr>
      <p:grpSpPr>
        <a:xfrm>
          <a:off x="0" y="0"/>
          <a:ext cx="0" cy="0"/>
          <a:chOff x="0" y="0"/>
          <a:chExt cx="0" cy="0"/>
        </a:xfrm>
      </p:grpSpPr>
      <p:sp>
        <p:nvSpPr>
          <p:cNvPr id="2" name="Title 1"/>
          <p:cNvSpPr>
            <a:spLocks noGrp="1"/>
          </p:cNvSpPr>
          <p:nvPr>
            <p:ph type="title"/>
          </p:nvPr>
        </p:nvSpPr>
        <p:spPr>
          <a:xfrm>
            <a:off x="683568" y="1556792"/>
            <a:ext cx="2952328" cy="436910"/>
          </a:xfrm>
          <a:prstGeom prst="rect">
            <a:avLst/>
          </a:prstGeom>
        </p:spPr>
        <p:txBody>
          <a:bodyPr>
            <a:noAutofit/>
          </a:bodyPr>
          <a:lstStyle>
            <a:lvl1pPr algn="l">
              <a:defRPr sz="2800">
                <a:solidFill>
                  <a:srgbClr val="BE285A"/>
                </a:solidFill>
                <a:latin typeface="Segoe UI" panose="020B0502040204020203" pitchFamily="34" charset="0"/>
                <a:cs typeface="Segoe UI" panose="020B0502040204020203" pitchFamily="34" charset="0"/>
              </a:defRPr>
            </a:lvl1pPr>
          </a:lstStyle>
          <a:p>
            <a:r>
              <a:rPr lang="en-US" dirty="0"/>
              <a:t>Click to edit</a:t>
            </a:r>
            <a:endParaRPr lang="en-GB" dirty="0"/>
          </a:p>
        </p:txBody>
      </p:sp>
      <p:sp>
        <p:nvSpPr>
          <p:cNvPr id="3" name="Content Placeholder 2"/>
          <p:cNvSpPr>
            <a:spLocks noGrp="1"/>
          </p:cNvSpPr>
          <p:nvPr>
            <p:ph idx="1"/>
          </p:nvPr>
        </p:nvSpPr>
        <p:spPr>
          <a:xfrm>
            <a:off x="3707904" y="1576362"/>
            <a:ext cx="4896347" cy="3705275"/>
          </a:xfrm>
          <a:prstGeom prst="rect">
            <a:avLst/>
          </a:prstGeom>
        </p:spPr>
        <p:txBody>
          <a:bodyPr>
            <a:normAutofit/>
          </a:bodyPr>
          <a:lstStyle>
            <a:lvl1pPr>
              <a:buClr>
                <a:srgbClr val="BE285A"/>
              </a:buClr>
              <a:defRPr sz="2200">
                <a:latin typeface="Segoe UI" panose="020B0502040204020203" pitchFamily="34" charset="0"/>
                <a:cs typeface="Segoe UI" panose="020B0502040204020203" pitchFamily="34" charset="0"/>
              </a:defRPr>
            </a:lvl1pPr>
            <a:lvl2pPr>
              <a:buClr>
                <a:srgbClr val="BE285A"/>
              </a:buClr>
              <a:defRPr sz="2000">
                <a:latin typeface="Segoe UI" panose="020B0502040204020203" pitchFamily="34" charset="0"/>
                <a:cs typeface="Segoe UI" panose="020B0502040204020203" pitchFamily="34" charset="0"/>
              </a:defRPr>
            </a:lvl2pPr>
            <a:lvl3pPr>
              <a:buClr>
                <a:srgbClr val="BE285A"/>
              </a:buClr>
              <a:defRPr sz="1800">
                <a:latin typeface="Segoe UI" panose="020B0502040204020203" pitchFamily="34" charset="0"/>
                <a:cs typeface="Segoe UI" panose="020B0502040204020203" pitchFamily="34" charset="0"/>
              </a:defRPr>
            </a:lvl3pPr>
            <a:lvl4pPr>
              <a:buClr>
                <a:srgbClr val="BE285A"/>
              </a:buClr>
              <a:defRPr sz="1600">
                <a:latin typeface="Segoe UI" panose="020B0502040204020203" pitchFamily="34" charset="0"/>
                <a:cs typeface="Segoe UI" panose="020B0502040204020203" pitchFamily="34" charset="0"/>
              </a:defRPr>
            </a:lvl4pPr>
            <a:lvl5pPr>
              <a:buClr>
                <a:srgbClr val="BE285A"/>
              </a:buClr>
              <a:defRPr sz="160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0"/>
          <p:cNvSpPr>
            <a:spLocks noGrp="1"/>
          </p:cNvSpPr>
          <p:nvPr>
            <p:ph type="body" sz="quarter" idx="10"/>
          </p:nvPr>
        </p:nvSpPr>
        <p:spPr>
          <a:xfrm>
            <a:off x="683568" y="2060848"/>
            <a:ext cx="2942686" cy="288925"/>
          </a:xfrm>
          <a:prstGeom prst="rect">
            <a:avLst/>
          </a:prstGeom>
        </p:spPr>
        <p:txBody>
          <a:bodyPr/>
          <a:lstStyle>
            <a:lvl1pPr marL="0" indent="0" algn="l">
              <a:buNone/>
              <a:defRPr sz="1600">
                <a:solidFill>
                  <a:schemeClr val="tx1"/>
                </a:solidFill>
                <a:latin typeface="Segoe UI" panose="020B0502040204020203" pitchFamily="34" charset="0"/>
                <a:cs typeface="Segoe UI" panose="020B0502040204020203" pitchFamily="34" charset="0"/>
              </a:defRPr>
            </a:lvl1pPr>
          </a:lstStyle>
          <a:p>
            <a:pPr lvl="0"/>
            <a:r>
              <a:rPr lang="en-US" dirty="0"/>
              <a:t>Click to edit Master text styles</a:t>
            </a:r>
          </a:p>
        </p:txBody>
      </p:sp>
      <p:sp>
        <p:nvSpPr>
          <p:cNvPr id="7" name="Rectangle 6">
            <a:extLst>
              <a:ext uri="{FF2B5EF4-FFF2-40B4-BE49-F238E27FC236}">
                <a16:creationId xmlns:a16="http://schemas.microsoft.com/office/drawing/2014/main" id="{0D92AA51-26E5-E844-9028-FAF70DA94631}"/>
              </a:ext>
            </a:extLst>
          </p:cNvPr>
          <p:cNvSpPr/>
          <p:nvPr userDrawn="1"/>
        </p:nvSpPr>
        <p:spPr>
          <a:xfrm>
            <a:off x="-36512" y="1671661"/>
            <a:ext cx="432048" cy="302829"/>
          </a:xfrm>
          <a:prstGeom prst="rect">
            <a:avLst/>
          </a:prstGeom>
          <a:solidFill>
            <a:srgbClr val="B72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825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Content Placeholder 7"/>
          <p:cNvSpPr>
            <a:spLocks noGrp="1"/>
          </p:cNvSpPr>
          <p:nvPr>
            <p:ph sz="quarter" idx="10" hasCustomPrompt="1"/>
          </p:nvPr>
        </p:nvSpPr>
        <p:spPr>
          <a:xfrm>
            <a:off x="468313" y="1341438"/>
            <a:ext cx="8280400" cy="5183187"/>
          </a:xfrm>
        </p:spPr>
        <p:txBody>
          <a:bodyPr>
            <a:normAutofit/>
          </a:bodyPr>
          <a:lstStyle>
            <a:lvl1pPr>
              <a:buClr>
                <a:srgbClr val="B72C3E"/>
              </a:buClr>
              <a:defRPr sz="2400">
                <a:latin typeface="Segoe UI" panose="020B0502040204020203" pitchFamily="34" charset="0"/>
                <a:ea typeface="Segoe UI" panose="020B0502040204020203" pitchFamily="34" charset="0"/>
                <a:cs typeface="Segoe UI" panose="020B0502040204020203" pitchFamily="34" charset="0"/>
              </a:defRPr>
            </a:lvl1pPr>
            <a:lvl2pPr>
              <a:buClr>
                <a:srgbClr val="B72C3E"/>
              </a:buClr>
              <a:defRPr sz="2000">
                <a:latin typeface="Segoe UI" panose="020B0502040204020203" pitchFamily="34" charset="0"/>
                <a:ea typeface="Segoe UI" panose="020B0502040204020203" pitchFamily="34" charset="0"/>
                <a:cs typeface="Segoe UI" panose="020B0502040204020203" pitchFamily="34" charset="0"/>
              </a:defRPr>
            </a:lvl2pPr>
            <a:lvl3pPr>
              <a:buClr>
                <a:srgbClr val="B72C3E"/>
              </a:buClr>
              <a:defRPr sz="1800">
                <a:latin typeface="Segoe UI" panose="020B0502040204020203" pitchFamily="34" charset="0"/>
                <a:ea typeface="Segoe UI" panose="020B0502040204020203" pitchFamily="34" charset="0"/>
                <a:cs typeface="Segoe UI" panose="020B0502040204020203" pitchFamily="34" charset="0"/>
              </a:defRPr>
            </a:lvl3pPr>
            <a:lvl4pPr>
              <a:buClr>
                <a:srgbClr val="B72C3E"/>
              </a:buClr>
              <a:defRPr sz="1600">
                <a:latin typeface="Segoe UI" panose="020B0502040204020203" pitchFamily="34" charset="0"/>
                <a:ea typeface="Segoe UI" panose="020B0502040204020203" pitchFamily="34" charset="0"/>
                <a:cs typeface="Segoe UI" panose="020B0502040204020203" pitchFamily="34" charset="0"/>
              </a:defRPr>
            </a:lvl4pPr>
            <a:lvl5pPr>
              <a:buClr>
                <a:srgbClr val="B72C3E"/>
              </a:buClr>
              <a:defRPr sz="1400">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1"/>
          <p:cNvSpPr>
            <a:spLocks noGrp="1"/>
          </p:cNvSpPr>
          <p:nvPr>
            <p:ph type="title" hasCustomPrompt="1"/>
          </p:nvPr>
        </p:nvSpPr>
        <p:spPr>
          <a:xfrm>
            <a:off x="457200" y="274638"/>
            <a:ext cx="8229600" cy="490066"/>
          </a:xfrm>
        </p:spPr>
        <p:txBody>
          <a:bodyPr/>
          <a:lstStyle>
            <a:lvl1pPr algn="l">
              <a:defRPr sz="2800" b="1" i="0">
                <a:solidFill>
                  <a:srgbClr val="B72C3E"/>
                </a:solidFill>
                <a:latin typeface="Segoe UI" panose="020B0502040204020203" pitchFamily="34" charset="0"/>
                <a:cs typeface="Segoe UI" panose="020B0502040204020203" pitchFamily="34" charset="0"/>
              </a:defRPr>
            </a:lvl1pPr>
          </a:lstStyle>
          <a:p>
            <a:r>
              <a:rPr lang="en-US" dirty="0"/>
              <a:t>Click to edit title</a:t>
            </a:r>
            <a:endParaRPr lang="en-GB" dirty="0"/>
          </a:p>
        </p:txBody>
      </p:sp>
      <p:sp>
        <p:nvSpPr>
          <p:cNvPr id="10" name="Text Placeholder 10"/>
          <p:cNvSpPr>
            <a:spLocks noGrp="1"/>
          </p:cNvSpPr>
          <p:nvPr>
            <p:ph type="body" sz="quarter" idx="11" hasCustomPrompt="1"/>
          </p:nvPr>
        </p:nvSpPr>
        <p:spPr>
          <a:xfrm>
            <a:off x="467544" y="836712"/>
            <a:ext cx="8208912" cy="288925"/>
          </a:xfrm>
        </p:spPr>
        <p:txBody>
          <a:bodyPr/>
          <a:lstStyle>
            <a:lvl1pPr marL="0" indent="0" algn="l">
              <a:buNone/>
              <a:defRPr sz="2000">
                <a:solidFill>
                  <a:srgbClr val="0294B5"/>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Subtitle</a:t>
            </a:r>
            <a:endParaRPr lang="en-GB" dirty="0"/>
          </a:p>
        </p:txBody>
      </p:sp>
      <p:sp>
        <p:nvSpPr>
          <p:cNvPr id="2" name="Rectangle 1">
            <a:extLst>
              <a:ext uri="{FF2B5EF4-FFF2-40B4-BE49-F238E27FC236}">
                <a16:creationId xmlns:a16="http://schemas.microsoft.com/office/drawing/2014/main" id="{50B00720-C02C-0245-81F3-39A59760A4AF}"/>
              </a:ext>
            </a:extLst>
          </p:cNvPr>
          <p:cNvSpPr/>
          <p:nvPr userDrawn="1"/>
        </p:nvSpPr>
        <p:spPr>
          <a:xfrm>
            <a:off x="-36512" y="346646"/>
            <a:ext cx="432048" cy="302829"/>
          </a:xfrm>
          <a:prstGeom prst="rect">
            <a:avLst/>
          </a:prstGeom>
          <a:solidFill>
            <a:srgbClr val="B72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7EF6C131-B7CB-664B-B670-0B048E070FA4}"/>
              </a:ext>
            </a:extLst>
          </p:cNvPr>
          <p:cNvSpPr>
            <a:spLocks noGrp="1"/>
          </p:cNvSpPr>
          <p:nvPr>
            <p:ph type="sldNum" sz="quarter" idx="4"/>
          </p:nvPr>
        </p:nvSpPr>
        <p:spPr>
          <a:xfrm>
            <a:off x="8244408" y="6524625"/>
            <a:ext cx="514400" cy="196850"/>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Segoe UI" panose="020B0502040204020203" pitchFamily="34" charset="0"/>
                <a:cs typeface="Segoe UI" panose="020B0502040204020203" pitchFamily="34" charset="0"/>
              </a:defRPr>
            </a:lvl1pPr>
          </a:lstStyle>
          <a:p>
            <a:pPr>
              <a:defRPr/>
            </a:pPr>
            <a:fld id="{3F72336B-5D82-4C83-A191-89FED3787EFE}" type="slidenum">
              <a:rPr lang="en-GB" smtClean="0"/>
              <a:pPr>
                <a:defRPr/>
              </a:pPr>
              <a:t>‹#›</a:t>
            </a:fld>
            <a:endParaRPr lang="en-GB" dirty="0"/>
          </a:p>
        </p:txBody>
      </p:sp>
    </p:spTree>
    <p:extLst>
      <p:ext uri="{BB962C8B-B14F-4D97-AF65-F5344CB8AC3E}">
        <p14:creationId xmlns:p14="http://schemas.microsoft.com/office/powerpoint/2010/main" val="4121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782314-37BF-8E48-AB0D-76D9844A25EE}"/>
              </a:ext>
            </a:extLst>
          </p:cNvPr>
          <p:cNvSpPr/>
          <p:nvPr userDrawn="1"/>
        </p:nvSpPr>
        <p:spPr>
          <a:xfrm>
            <a:off x="-36512" y="-27384"/>
            <a:ext cx="9217024" cy="6912768"/>
          </a:xfrm>
          <a:prstGeom prst="rect">
            <a:avLst/>
          </a:prstGeom>
          <a:solidFill>
            <a:srgbClr val="0294B5">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hasCustomPrompt="1"/>
          </p:nvPr>
        </p:nvSpPr>
        <p:spPr>
          <a:xfrm>
            <a:off x="457200" y="274638"/>
            <a:ext cx="8229600" cy="490066"/>
          </a:xfrm>
        </p:spPr>
        <p:txBody>
          <a:bodyPr/>
          <a:lstStyle>
            <a:lvl1pPr algn="l">
              <a:defRPr sz="2800" b="1" i="0">
                <a:solidFill>
                  <a:srgbClr val="B72C3E"/>
                </a:solidFill>
                <a:latin typeface="Segoe UI" panose="020B0502040204020203" pitchFamily="34" charset="0"/>
                <a:cs typeface="Segoe UI" panose="020B0502040204020203" pitchFamily="34" charset="0"/>
              </a:defRPr>
            </a:lvl1pPr>
          </a:lstStyle>
          <a:p>
            <a:r>
              <a:rPr lang="en-US" dirty="0"/>
              <a:t>Click to edit title</a:t>
            </a:r>
            <a:endParaRPr lang="en-GB" dirty="0"/>
          </a:p>
        </p:txBody>
      </p:sp>
      <p:sp>
        <p:nvSpPr>
          <p:cNvPr id="10" name="Text Placeholder 10"/>
          <p:cNvSpPr>
            <a:spLocks noGrp="1"/>
          </p:cNvSpPr>
          <p:nvPr>
            <p:ph type="body" sz="quarter" idx="11" hasCustomPrompt="1"/>
          </p:nvPr>
        </p:nvSpPr>
        <p:spPr>
          <a:xfrm>
            <a:off x="467544" y="836712"/>
            <a:ext cx="8208912" cy="288925"/>
          </a:xfrm>
        </p:spPr>
        <p:txBody>
          <a:bodyPr/>
          <a:lstStyle>
            <a:lvl1pPr marL="0" indent="0" algn="l">
              <a:buNone/>
              <a:defRPr sz="2000">
                <a:solidFill>
                  <a:srgbClr val="0294B5"/>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Subtitle</a:t>
            </a:r>
            <a:endParaRPr lang="en-GB" dirty="0"/>
          </a:p>
        </p:txBody>
      </p:sp>
      <p:sp>
        <p:nvSpPr>
          <p:cNvPr id="2" name="Rectangle 1">
            <a:extLst>
              <a:ext uri="{FF2B5EF4-FFF2-40B4-BE49-F238E27FC236}">
                <a16:creationId xmlns:a16="http://schemas.microsoft.com/office/drawing/2014/main" id="{50B00720-C02C-0245-81F3-39A59760A4AF}"/>
              </a:ext>
            </a:extLst>
          </p:cNvPr>
          <p:cNvSpPr/>
          <p:nvPr userDrawn="1"/>
        </p:nvSpPr>
        <p:spPr>
          <a:xfrm>
            <a:off x="-36512" y="346646"/>
            <a:ext cx="432048" cy="302829"/>
          </a:xfrm>
          <a:prstGeom prst="rect">
            <a:avLst/>
          </a:prstGeom>
          <a:solidFill>
            <a:srgbClr val="B72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a16="http://schemas.microsoft.com/office/drawing/2014/main" id="{3AB4C4ED-B4FB-C84A-BB31-38F4CAB0B88E}"/>
              </a:ext>
            </a:extLst>
          </p:cNvPr>
          <p:cNvSpPr>
            <a:spLocks noGrp="1"/>
          </p:cNvSpPr>
          <p:nvPr>
            <p:ph type="sldNum" sz="quarter" idx="4"/>
          </p:nvPr>
        </p:nvSpPr>
        <p:spPr>
          <a:xfrm>
            <a:off x="8244408" y="6524625"/>
            <a:ext cx="514400" cy="196850"/>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Segoe UI" panose="020B0502040204020203" pitchFamily="34" charset="0"/>
                <a:cs typeface="Segoe UI" panose="020B0502040204020203" pitchFamily="34" charset="0"/>
              </a:defRPr>
            </a:lvl1pPr>
          </a:lstStyle>
          <a:p>
            <a:pPr>
              <a:defRPr/>
            </a:pPr>
            <a:fld id="{3F72336B-5D82-4C83-A191-89FED3787EFE}" type="slidenum">
              <a:rPr lang="en-GB" smtClean="0"/>
              <a:pPr>
                <a:defRPr/>
              </a:pPr>
              <a:t>‹#›</a:t>
            </a:fld>
            <a:endParaRPr lang="en-GB" dirty="0"/>
          </a:p>
        </p:txBody>
      </p:sp>
      <p:sp>
        <p:nvSpPr>
          <p:cNvPr id="11" name="Content Placeholder 7">
            <a:extLst>
              <a:ext uri="{FF2B5EF4-FFF2-40B4-BE49-F238E27FC236}">
                <a16:creationId xmlns:a16="http://schemas.microsoft.com/office/drawing/2014/main" id="{E151A750-3588-8843-BBCC-FCF6DCDB31E1}"/>
              </a:ext>
            </a:extLst>
          </p:cNvPr>
          <p:cNvSpPr>
            <a:spLocks noGrp="1"/>
          </p:cNvSpPr>
          <p:nvPr>
            <p:ph sz="quarter" idx="10" hasCustomPrompt="1"/>
          </p:nvPr>
        </p:nvSpPr>
        <p:spPr>
          <a:xfrm>
            <a:off x="468313" y="1341438"/>
            <a:ext cx="8280400" cy="5183187"/>
          </a:xfrm>
        </p:spPr>
        <p:txBody>
          <a:bodyPr>
            <a:normAutofit/>
          </a:bodyPr>
          <a:lstStyle>
            <a:lvl1pPr>
              <a:buClr>
                <a:srgbClr val="B72C3E"/>
              </a:buClr>
              <a:defRPr sz="2400">
                <a:latin typeface="Segoe UI" panose="020B0502040204020203" pitchFamily="34" charset="0"/>
                <a:ea typeface="Segoe UI" panose="020B0502040204020203" pitchFamily="34" charset="0"/>
                <a:cs typeface="Segoe UI" panose="020B0502040204020203" pitchFamily="34" charset="0"/>
              </a:defRPr>
            </a:lvl1pPr>
            <a:lvl2pPr>
              <a:buClr>
                <a:srgbClr val="B72C3E"/>
              </a:buClr>
              <a:defRPr sz="2000">
                <a:latin typeface="Segoe UI" panose="020B0502040204020203" pitchFamily="34" charset="0"/>
                <a:ea typeface="Segoe UI" panose="020B0502040204020203" pitchFamily="34" charset="0"/>
                <a:cs typeface="Segoe UI" panose="020B0502040204020203" pitchFamily="34" charset="0"/>
              </a:defRPr>
            </a:lvl2pPr>
            <a:lvl3pPr>
              <a:buClr>
                <a:srgbClr val="B72C3E"/>
              </a:buClr>
              <a:defRPr sz="1800">
                <a:latin typeface="Segoe UI" panose="020B0502040204020203" pitchFamily="34" charset="0"/>
                <a:ea typeface="Segoe UI" panose="020B0502040204020203" pitchFamily="34" charset="0"/>
                <a:cs typeface="Segoe UI" panose="020B0502040204020203" pitchFamily="34" charset="0"/>
              </a:defRPr>
            </a:lvl3pPr>
            <a:lvl4pPr>
              <a:buClr>
                <a:srgbClr val="B72C3E"/>
              </a:buClr>
              <a:defRPr sz="1600">
                <a:latin typeface="Segoe UI" panose="020B0502040204020203" pitchFamily="34" charset="0"/>
                <a:ea typeface="Segoe UI" panose="020B0502040204020203" pitchFamily="34" charset="0"/>
                <a:cs typeface="Segoe UI" panose="020B0502040204020203" pitchFamily="34" charset="0"/>
              </a:defRPr>
            </a:lvl4pPr>
            <a:lvl5pPr>
              <a:buClr>
                <a:srgbClr val="B72C3E"/>
              </a:buClr>
              <a:defRPr sz="1400">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16594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ansition_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121E52-70D5-404A-B081-041145983401}"/>
              </a:ext>
            </a:extLst>
          </p:cNvPr>
          <p:cNvSpPr/>
          <p:nvPr userDrawn="1"/>
        </p:nvSpPr>
        <p:spPr>
          <a:xfrm>
            <a:off x="-36512" y="2420888"/>
            <a:ext cx="9217024" cy="1512168"/>
          </a:xfrm>
          <a:prstGeom prst="rect">
            <a:avLst/>
          </a:prstGeom>
          <a:solidFill>
            <a:srgbClr val="0294B5">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p:cNvSpPr txBox="1">
            <a:spLocks/>
          </p:cNvSpPr>
          <p:nvPr userDrawn="1"/>
        </p:nvSpPr>
        <p:spPr>
          <a:xfrm>
            <a:off x="0" y="4005263"/>
            <a:ext cx="9144000" cy="503237"/>
          </a:xfrm>
          <a:prstGeom prst="rect">
            <a:avLst/>
          </a:prstGeom>
        </p:spPr>
        <p:txBody>
          <a:bodyPr>
            <a:normAutofit/>
          </a:bodyPr>
          <a:lstStyle>
            <a:lvl1pPr algn="ctr" defTabSz="914400" rtl="0" eaLnBrk="1" latinLnBrk="0" hangingPunct="1">
              <a:spcBef>
                <a:spcPct val="0"/>
              </a:spcBef>
              <a:buNone/>
              <a:defRPr sz="5400" b="0" kern="1200">
                <a:solidFill>
                  <a:srgbClr val="C41230"/>
                </a:solidFill>
                <a:latin typeface="Century Gothic" panose="020B0502020202020204" pitchFamily="34" charset="0"/>
                <a:ea typeface="+mj-ea"/>
                <a:cs typeface="Gisha" panose="020B0502040204020203" pitchFamily="34" charset="-79"/>
              </a:defRPr>
            </a:lvl1pPr>
          </a:lstStyle>
          <a:p>
            <a:pPr fontAlgn="auto">
              <a:spcAft>
                <a:spcPts val="0"/>
              </a:spcAft>
              <a:defRPr/>
            </a:pPr>
            <a:endParaRPr lang="en-GB" sz="2000" dirty="0">
              <a:solidFill>
                <a:schemeClr val="tx1"/>
              </a:solidFill>
              <a:latin typeface="Gisha" panose="020B0502040204020203" pitchFamily="34" charset="-79"/>
            </a:endParaRPr>
          </a:p>
        </p:txBody>
      </p:sp>
      <p:sp>
        <p:nvSpPr>
          <p:cNvPr id="5" name="Title 4"/>
          <p:cNvSpPr>
            <a:spLocks noGrp="1"/>
          </p:cNvSpPr>
          <p:nvPr>
            <p:ph type="title" hasCustomPrompt="1"/>
          </p:nvPr>
        </p:nvSpPr>
        <p:spPr>
          <a:xfrm>
            <a:off x="0" y="2492896"/>
            <a:ext cx="9144000" cy="720080"/>
          </a:xfrm>
        </p:spPr>
        <p:txBody>
          <a:bodyPr>
            <a:normAutofit/>
          </a:bodyPr>
          <a:lstStyle>
            <a:lvl1pPr>
              <a:defRPr sz="3600" b="0">
                <a:solidFill>
                  <a:srgbClr val="C41230"/>
                </a:solidFill>
                <a:latin typeface="Century Gothic" panose="020B0502020202020204" pitchFamily="34" charset="0"/>
                <a:cs typeface="Gisha" panose="020B0502040204020203" pitchFamily="34" charset="-79"/>
              </a:defRPr>
            </a:lvl1pPr>
          </a:lstStyle>
          <a:p>
            <a:r>
              <a:rPr lang="en-US" dirty="0"/>
              <a:t>#</a:t>
            </a:r>
            <a:endParaRPr lang="en-GB" dirty="0"/>
          </a:p>
        </p:txBody>
      </p:sp>
      <p:sp>
        <p:nvSpPr>
          <p:cNvPr id="7" name="Text Placeholder 6"/>
          <p:cNvSpPr>
            <a:spLocks noGrp="1"/>
          </p:cNvSpPr>
          <p:nvPr>
            <p:ph type="body" sz="quarter" idx="10" hasCustomPrompt="1"/>
          </p:nvPr>
        </p:nvSpPr>
        <p:spPr>
          <a:xfrm>
            <a:off x="2499" y="3212976"/>
            <a:ext cx="9144000" cy="648072"/>
          </a:xfrm>
        </p:spPr>
        <p:txBody>
          <a:bodyPr/>
          <a:lstStyle>
            <a:lvl1pPr marL="0" marR="0" indent="0" algn="ctr" defTabSz="914400" rtl="0" eaLnBrk="1" fontAlgn="base" latinLnBrk="0" hangingPunct="1">
              <a:lnSpc>
                <a:spcPct val="100000"/>
              </a:lnSpc>
              <a:spcBef>
                <a:spcPct val="20000"/>
              </a:spcBef>
              <a:spcAft>
                <a:spcPct val="0"/>
              </a:spcAft>
              <a:buClrTx/>
              <a:buSzTx/>
              <a:buFont typeface="Arial" charset="0"/>
              <a:buNone/>
              <a:tabLst/>
              <a:defRPr sz="2800" b="0" i="0">
                <a:solidFill>
                  <a:srgbClr val="0294B5"/>
                </a:solidFill>
                <a:latin typeface="Segoe UI" panose="020B0502040204020203" pitchFamily="34" charset="0"/>
                <a:cs typeface="Segoe UI" panose="020B0502040204020203"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lang="en-GB" sz="2800" dirty="0"/>
              <a:t>Insert chapter title</a:t>
            </a:r>
            <a:endParaRPr lang="en-GB" dirty="0"/>
          </a:p>
        </p:txBody>
      </p:sp>
    </p:spTree>
    <p:extLst>
      <p:ext uri="{BB962C8B-B14F-4D97-AF65-F5344CB8AC3E}">
        <p14:creationId xmlns:p14="http://schemas.microsoft.com/office/powerpoint/2010/main" val="2687755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tro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E073EDD-844B-0D46-BCDD-3728346BDD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51" y="0"/>
            <a:ext cx="9127098" cy="6858000"/>
          </a:xfrm>
          <a:prstGeom prst="rect">
            <a:avLst/>
          </a:prstGeom>
        </p:spPr>
      </p:pic>
      <p:sp>
        <p:nvSpPr>
          <p:cNvPr id="2" name="Title 1"/>
          <p:cNvSpPr>
            <a:spLocks noGrp="1"/>
          </p:cNvSpPr>
          <p:nvPr>
            <p:ph type="ctrTitle" hasCustomPrompt="1"/>
          </p:nvPr>
        </p:nvSpPr>
        <p:spPr>
          <a:xfrm>
            <a:off x="683568" y="2650604"/>
            <a:ext cx="5470376" cy="360040"/>
          </a:xfrm>
        </p:spPr>
        <p:txBody>
          <a:bodyPr>
            <a:noAutofit/>
          </a:bodyPr>
          <a:lstStyle>
            <a:lvl1pPr algn="l">
              <a:defRPr sz="2800" b="0" i="0">
                <a:solidFill>
                  <a:schemeClr val="tx1"/>
                </a:solidFill>
                <a:latin typeface="Segoe UI" panose="020B0502040204020203" pitchFamily="34" charset="0"/>
                <a:cs typeface="Segoe UI" panose="020B0502040204020203" pitchFamily="34" charset="0"/>
              </a:defRPr>
            </a:lvl1pPr>
          </a:lstStyle>
          <a:p>
            <a:r>
              <a:rPr lang="en-US" dirty="0"/>
              <a:t>Click to insert closing message</a:t>
            </a:r>
            <a:endParaRPr lang="en-GB" dirty="0"/>
          </a:p>
        </p:txBody>
      </p:sp>
    </p:spTree>
    <p:extLst>
      <p:ext uri="{BB962C8B-B14F-4D97-AF65-F5344CB8AC3E}">
        <p14:creationId xmlns:p14="http://schemas.microsoft.com/office/powerpoint/2010/main" val="769133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661347D-CA4E-431C-BAFE-38A0F769926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23528" y="346646"/>
            <a:ext cx="8363272" cy="490066"/>
          </a:xfrm>
        </p:spPr>
        <p:txBody>
          <a:bodyPr>
            <a:noAutofit/>
          </a:bodyPr>
          <a:lstStyle>
            <a:lvl1pPr algn="l">
              <a:defRPr sz="2800">
                <a:solidFill>
                  <a:srgbClr val="0294B5"/>
                </a:solidFill>
                <a:latin typeface="Century Gothic" panose="020B0502020202020204" pitchFamily="34" charset="0"/>
              </a:defRPr>
            </a:lvl1pPr>
          </a:lstStyle>
          <a:p>
            <a:r>
              <a:rPr lang="en-US"/>
              <a:t>Click to edit Master title style</a:t>
            </a:r>
            <a:endParaRPr lang="en-GB" dirty="0"/>
          </a:p>
        </p:txBody>
      </p:sp>
      <p:sp>
        <p:nvSpPr>
          <p:cNvPr id="8" name="Content Placeholder 7"/>
          <p:cNvSpPr>
            <a:spLocks noGrp="1"/>
          </p:cNvSpPr>
          <p:nvPr>
            <p:ph sz="quarter" idx="10"/>
          </p:nvPr>
        </p:nvSpPr>
        <p:spPr>
          <a:xfrm>
            <a:off x="468313" y="1341438"/>
            <a:ext cx="8280400" cy="5183187"/>
          </a:xfrm>
        </p:spPr>
        <p:txBody>
          <a:bodyPr>
            <a:normAutofit/>
          </a:bodyPr>
          <a:lstStyle>
            <a:lvl1pPr>
              <a:buClr>
                <a:srgbClr val="0294B5"/>
              </a:buClr>
              <a:defRPr sz="2800">
                <a:latin typeface="Segoe UI" panose="020B0502040204020203" pitchFamily="34" charset="0"/>
                <a:ea typeface="Segoe UI" panose="020B0502040204020203" pitchFamily="34" charset="0"/>
                <a:cs typeface="Segoe UI" panose="020B0502040204020203" pitchFamily="34" charset="0"/>
              </a:defRPr>
            </a:lvl1pPr>
            <a:lvl2pPr>
              <a:buClr>
                <a:srgbClr val="0294B5"/>
              </a:buClr>
              <a:defRPr sz="2400">
                <a:latin typeface="Segoe UI" panose="020B0502040204020203" pitchFamily="34" charset="0"/>
                <a:ea typeface="Segoe UI" panose="020B0502040204020203" pitchFamily="34" charset="0"/>
                <a:cs typeface="Segoe UI" panose="020B0502040204020203" pitchFamily="34" charset="0"/>
              </a:defRPr>
            </a:lvl2pPr>
            <a:lvl3pPr>
              <a:buClr>
                <a:srgbClr val="0294B5"/>
              </a:buClr>
              <a:defRPr sz="2000">
                <a:latin typeface="Segoe UI" panose="020B0502040204020203" pitchFamily="34" charset="0"/>
                <a:ea typeface="Segoe UI" panose="020B0502040204020203" pitchFamily="34" charset="0"/>
                <a:cs typeface="Segoe UI" panose="020B0502040204020203" pitchFamily="34" charset="0"/>
              </a:defRPr>
            </a:lvl3pPr>
            <a:lvl4pPr>
              <a:buClr>
                <a:srgbClr val="0294B5"/>
              </a:buClr>
              <a:defRPr sz="1800">
                <a:latin typeface="Segoe UI" panose="020B0502040204020203" pitchFamily="34" charset="0"/>
                <a:ea typeface="Segoe UI" panose="020B0502040204020203" pitchFamily="34" charset="0"/>
                <a:cs typeface="Segoe UI" panose="020B0502040204020203" pitchFamily="34" charset="0"/>
              </a:defRPr>
            </a:lvl4pPr>
            <a:lvl5pPr>
              <a:buClr>
                <a:srgbClr val="0294B5"/>
              </a:buClr>
              <a:defRPr sz="1800">
                <a:latin typeface="Segoe UI" panose="020B0502040204020203" pitchFamily="34" charset="0"/>
                <a:ea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94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A1D4AAC-A88E-4B4A-962F-EE46DE67081C}" type="datetimeFigureOut">
              <a:rPr lang="en-GB"/>
              <a:pPr>
                <a:defRPr/>
              </a:pPr>
              <a:t>09/07/2026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F72336B-5D82-4C83-A191-89FED3787EFE}"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85" r:id="rId1"/>
    <p:sldLayoutId id="2147483706" r:id="rId2"/>
    <p:sldLayoutId id="2147483692" r:id="rId3"/>
    <p:sldLayoutId id="2147483704" r:id="rId4"/>
    <p:sldLayoutId id="2147483696" r:id="rId5"/>
    <p:sldLayoutId id="2147483705" r:id="rId6"/>
    <p:sldLayoutId id="2147483707" r:id="rId7"/>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emf"/><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204864"/>
            <a:ext cx="7344816" cy="1368152"/>
          </a:xfrm>
        </p:spPr>
        <p:txBody>
          <a:bodyPr/>
          <a:lstStyle/>
          <a:p>
            <a:r>
              <a:rPr lang="en-US" sz="2400" dirty="0"/>
              <a:t>LUMP SUM FUNDING IN HORIZON EUROPE</a:t>
            </a:r>
            <a:br>
              <a:rPr lang="en-US" sz="2400" dirty="0"/>
            </a:br>
            <a:r>
              <a:rPr lang="en-US" sz="1600" dirty="0"/>
              <a:t>EDCTP Association as Coordinator of Global Health EDCTP3 projects</a:t>
            </a:r>
            <a:endParaRPr lang="en-GB" sz="1600" dirty="0"/>
          </a:p>
        </p:txBody>
      </p:sp>
      <p:sp>
        <p:nvSpPr>
          <p:cNvPr id="4" name="Text Placeholder 3"/>
          <p:cNvSpPr>
            <a:spLocks noGrp="1"/>
          </p:cNvSpPr>
          <p:nvPr>
            <p:ph type="body" sz="quarter" idx="10"/>
          </p:nvPr>
        </p:nvSpPr>
        <p:spPr>
          <a:xfrm>
            <a:off x="611560" y="3789040"/>
            <a:ext cx="6840760" cy="576064"/>
          </a:xfrm>
        </p:spPr>
        <p:txBody>
          <a:bodyPr/>
          <a:lstStyle/>
          <a:p>
            <a:r>
              <a:rPr lang="en-US" sz="1400" dirty="0"/>
              <a:t>Mary Jane Coloma-Egelink | GFO </a:t>
            </a:r>
          </a:p>
          <a:p>
            <a:r>
              <a:rPr lang="en-US" sz="1400" dirty="0"/>
              <a:t>EDCTP Association</a:t>
            </a:r>
            <a:endParaRPr lang="en-GB" sz="1400" dirty="0"/>
          </a:p>
        </p:txBody>
      </p:sp>
    </p:spTree>
    <p:extLst>
      <p:ext uri="{BB962C8B-B14F-4D97-AF65-F5344CB8AC3E}">
        <p14:creationId xmlns:p14="http://schemas.microsoft.com/office/powerpoint/2010/main" val="51727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06DD5-47B9-2E03-E8E8-BE53CEB3243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B86909-C7B7-DBB1-BD4D-11B2351AFA47}"/>
              </a:ext>
            </a:extLst>
          </p:cNvPr>
          <p:cNvSpPr>
            <a:spLocks noGrp="1"/>
          </p:cNvSpPr>
          <p:nvPr>
            <p:ph sz="quarter" idx="10"/>
          </p:nvPr>
        </p:nvSpPr>
        <p:spPr>
          <a:xfrm>
            <a:off x="457200" y="980728"/>
            <a:ext cx="8280400" cy="5327203"/>
          </a:xfrm>
        </p:spPr>
        <p:txBody>
          <a:bodyPr>
            <a:normAutofit fontScale="92500" lnSpcReduction="20000"/>
          </a:bodyPr>
          <a:lstStyle/>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The pre-financing for lump sum grants is calculated in the same way as for all Horizon Europe grants.</a:t>
            </a:r>
            <a:r>
              <a:rPr lang="en-NL" sz="2000" dirty="0">
                <a:effectLst/>
                <a:latin typeface="Aptos" panose="020B0004020202020204" pitchFamily="34" charset="0"/>
                <a:ea typeface="Aptos" panose="020B0004020202020204" pitchFamily="34" charset="0"/>
                <a:cs typeface="Times New Roman" panose="02020603050405020304" pitchFamily="18" charset="0"/>
              </a:rPr>
              <a:t> </a:t>
            </a: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The pre-financing is fixed in the grant agreement.</a:t>
            </a:r>
            <a:endParaRPr lang="en-US"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dirty="0">
                <a:solidFill>
                  <a:srgbClr val="1D1D1B"/>
                </a:solidFill>
                <a:cs typeface="Times New Roman" panose="02020603050405020304" pitchFamily="18" charset="0"/>
              </a:rPr>
              <a:t>The contribution to the Mutual Insurance Mechanism will be retained from the prefinancing payments (at the rate and in accordance with the modalities set out in the Data Sheet; Point 4.2) and transferred to the Mechanism</a:t>
            </a:r>
            <a:r>
              <a:rPr lang="en-US" sz="20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Interim payments reimburse the eligible lump sum contributions claimed for work packages implemented during the reporting periods. </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Payment is subject to the approval of the periodic report and the work packages declared.</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The completion of work packages depends on the complete implementation of activities in this work packages according to the project description (Annex 1 of the GA)</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ABEA56BE-0196-39E5-83D9-0D7C2B5E71A2}"/>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B72C3E"/>
                </a:solidFill>
                <a:effectLst/>
                <a:uLnTx/>
                <a:uFillTx/>
                <a:latin typeface="Segoe UI" panose="020B0502040204020203" pitchFamily="34" charset="0"/>
                <a:ea typeface="+mj-ea"/>
                <a:cs typeface="Segoe UI" panose="020B0502040204020203" pitchFamily="34" charset="0"/>
              </a:rPr>
              <a:t>PAYMENT </a:t>
            </a:r>
            <a:endParaRPr lang="en-GB" dirty="0"/>
          </a:p>
        </p:txBody>
      </p:sp>
    </p:spTree>
    <p:extLst>
      <p:ext uri="{BB962C8B-B14F-4D97-AF65-F5344CB8AC3E}">
        <p14:creationId xmlns:p14="http://schemas.microsoft.com/office/powerpoint/2010/main" val="3645046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331A8-7D2B-9E96-0FCF-1C6BBE1298D2}"/>
              </a:ext>
            </a:extLst>
          </p:cNvPr>
          <p:cNvSpPr>
            <a:spLocks noGrp="1"/>
          </p:cNvSpPr>
          <p:nvPr>
            <p:ph type="title"/>
          </p:nvPr>
        </p:nvSpPr>
        <p:spPr/>
        <p:txBody>
          <a:bodyPr/>
          <a:lstStyle/>
          <a:p>
            <a:r>
              <a:rPr lang="en-US" dirty="0"/>
              <a:t>Pre-financing amount</a:t>
            </a:r>
            <a:endParaRPr lang="en-NL" dirty="0"/>
          </a:p>
        </p:txBody>
      </p:sp>
      <p:sp>
        <p:nvSpPr>
          <p:cNvPr id="3" name="Text Placeholder 2">
            <a:extLst>
              <a:ext uri="{FF2B5EF4-FFF2-40B4-BE49-F238E27FC236}">
                <a16:creationId xmlns:a16="http://schemas.microsoft.com/office/drawing/2014/main" id="{C59342F1-9D8D-CCAA-F6EB-2C9624915ACF}"/>
              </a:ext>
            </a:extLst>
          </p:cNvPr>
          <p:cNvSpPr>
            <a:spLocks noGrp="1"/>
          </p:cNvSpPr>
          <p:nvPr>
            <p:ph type="body" sz="quarter" idx="11"/>
          </p:nvPr>
        </p:nvSpPr>
        <p:spPr>
          <a:xfrm>
            <a:off x="467543" y="836712"/>
            <a:ext cx="8280399" cy="490066"/>
          </a:xfrm>
        </p:spPr>
        <p:txBody>
          <a:bodyPr/>
          <a:lstStyle/>
          <a:p>
            <a:r>
              <a:rPr lang="en-US" dirty="0"/>
              <a:t>Example calculation based on Data sheet</a:t>
            </a:r>
          </a:p>
          <a:p>
            <a:endParaRPr lang="en-US" dirty="0"/>
          </a:p>
          <a:p>
            <a:endParaRPr lang="en-NL" dirty="0"/>
          </a:p>
        </p:txBody>
      </p:sp>
      <p:sp>
        <p:nvSpPr>
          <p:cNvPr id="4" name="Content Placeholder 3">
            <a:extLst>
              <a:ext uri="{FF2B5EF4-FFF2-40B4-BE49-F238E27FC236}">
                <a16:creationId xmlns:a16="http://schemas.microsoft.com/office/drawing/2014/main" id="{EE3DDC5F-CEC1-D6E0-78E8-07364E8CE501}"/>
              </a:ext>
            </a:extLst>
          </p:cNvPr>
          <p:cNvSpPr>
            <a:spLocks noGrp="1"/>
          </p:cNvSpPr>
          <p:nvPr>
            <p:ph sz="quarter" idx="10"/>
          </p:nvPr>
        </p:nvSpPr>
        <p:spPr/>
        <p:txBody>
          <a:bodyPr/>
          <a:lstStyle/>
          <a:p>
            <a:r>
              <a:rPr lang="en-US" dirty="0"/>
              <a:t>An action with a maximum grant amount of EUR 2,500,000 and a pre-financing amount of 60%. If the MIM rate in the Datasheet is 5%  </a:t>
            </a:r>
          </a:p>
          <a:p>
            <a:pPr>
              <a:buFont typeface="Wingdings" panose="05000000000000000000" pitchFamily="2" charset="2"/>
              <a:buChar char="Ø"/>
            </a:pPr>
            <a:r>
              <a:rPr lang="en-US" dirty="0"/>
              <a:t>Maximum grant value – EUR 2,500,000</a:t>
            </a:r>
          </a:p>
          <a:p>
            <a:pPr>
              <a:buFont typeface="Wingdings" panose="05000000000000000000" pitchFamily="2" charset="2"/>
              <a:buChar char="Ø"/>
            </a:pPr>
            <a:r>
              <a:rPr lang="en-US" dirty="0"/>
              <a:t>Pre-financing amount 60% – EUR 1,500,000</a:t>
            </a:r>
          </a:p>
          <a:p>
            <a:pPr>
              <a:buFont typeface="Wingdings" panose="05000000000000000000" pitchFamily="2" charset="2"/>
              <a:buChar char="Ø"/>
            </a:pPr>
            <a:r>
              <a:rPr lang="en-US" dirty="0"/>
              <a:t>Mutual Insurance Mechanism (MIM) 5% - EUR 125,000</a:t>
            </a:r>
          </a:p>
          <a:p>
            <a:pPr>
              <a:buFont typeface="Wingdings" panose="05000000000000000000" pitchFamily="2" charset="2"/>
              <a:buChar char="Ø"/>
            </a:pPr>
            <a:r>
              <a:rPr lang="en-US" dirty="0"/>
              <a:t>Final pre-financing amount - EUR1,375,000</a:t>
            </a:r>
          </a:p>
          <a:p>
            <a:endParaRPr lang="en-US" dirty="0"/>
          </a:p>
          <a:p>
            <a:pPr>
              <a:buFont typeface="Wingdings" panose="05000000000000000000" pitchFamily="2" charset="2"/>
              <a:buChar char="v"/>
            </a:pPr>
            <a:r>
              <a:rPr lang="en-US" sz="2000" dirty="0">
                <a:solidFill>
                  <a:srgbClr val="C00000"/>
                </a:solidFill>
              </a:rPr>
              <a:t>Pre-financing amount reduced by 5% (Mutual Insurance Mechanism (MIM) </a:t>
            </a:r>
          </a:p>
          <a:p>
            <a:pPr>
              <a:buFont typeface="Wingdings" panose="05000000000000000000" pitchFamily="2" charset="2"/>
              <a:buChar char="v"/>
            </a:pPr>
            <a:r>
              <a:rPr lang="en-US" sz="2000" dirty="0">
                <a:solidFill>
                  <a:srgbClr val="C00000"/>
                </a:solidFill>
              </a:rPr>
              <a:t>Interim payment ceiling (if any): 90% of the maximum grant amount</a:t>
            </a:r>
            <a:endParaRPr lang="en-NL" sz="2000" dirty="0">
              <a:solidFill>
                <a:srgbClr val="C00000"/>
              </a:solidFill>
            </a:endParaRPr>
          </a:p>
        </p:txBody>
      </p:sp>
    </p:spTree>
    <p:extLst>
      <p:ext uri="{BB962C8B-B14F-4D97-AF65-F5344CB8AC3E}">
        <p14:creationId xmlns:p14="http://schemas.microsoft.com/office/powerpoint/2010/main" val="19010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27BAD8-2C43-6F57-373B-8B2BAC5560D1}"/>
              </a:ext>
            </a:extLst>
          </p:cNvPr>
          <p:cNvSpPr>
            <a:spLocks noGrp="1"/>
          </p:cNvSpPr>
          <p:nvPr>
            <p:ph type="title"/>
          </p:nvPr>
        </p:nvSpPr>
        <p:spPr/>
        <p:txBody>
          <a:bodyPr/>
          <a:lstStyle/>
          <a:p>
            <a:r>
              <a:rPr lang="en-US" dirty="0"/>
              <a:t>INTERIM PAYMENT Example P1</a:t>
            </a:r>
            <a:endParaRPr lang="en-NL" dirty="0"/>
          </a:p>
        </p:txBody>
      </p:sp>
      <p:graphicFrame>
        <p:nvGraphicFramePr>
          <p:cNvPr id="8" name="Content Placeholder 7">
            <a:extLst>
              <a:ext uri="{FF2B5EF4-FFF2-40B4-BE49-F238E27FC236}">
                <a16:creationId xmlns:a16="http://schemas.microsoft.com/office/drawing/2014/main" id="{84D905F7-E435-077A-FA6B-BFFB6EB4A380}"/>
              </a:ext>
            </a:extLst>
          </p:cNvPr>
          <p:cNvGraphicFramePr>
            <a:graphicFrameLocks noGrp="1"/>
          </p:cNvGraphicFramePr>
          <p:nvPr>
            <p:ph sz="quarter" idx="10"/>
            <p:extLst>
              <p:ext uri="{D42A27DB-BD31-4B8C-83A1-F6EECF244321}">
                <p14:modId xmlns:p14="http://schemas.microsoft.com/office/powerpoint/2010/main" val="2536401027"/>
              </p:ext>
            </p:extLst>
          </p:nvPr>
        </p:nvGraphicFramePr>
        <p:xfrm>
          <a:off x="736619" y="1242316"/>
          <a:ext cx="7560839" cy="4896543"/>
        </p:xfrm>
        <a:graphic>
          <a:graphicData uri="http://schemas.openxmlformats.org/drawingml/2006/table">
            <a:tbl>
              <a:tblPr/>
              <a:tblGrid>
                <a:gridCol w="2027097">
                  <a:extLst>
                    <a:ext uri="{9D8B030D-6E8A-4147-A177-3AD203B41FA5}">
                      <a16:colId xmlns:a16="http://schemas.microsoft.com/office/drawing/2014/main" val="1596424788"/>
                    </a:ext>
                  </a:extLst>
                </a:gridCol>
                <a:gridCol w="1188298">
                  <a:extLst>
                    <a:ext uri="{9D8B030D-6E8A-4147-A177-3AD203B41FA5}">
                      <a16:colId xmlns:a16="http://schemas.microsoft.com/office/drawing/2014/main" val="3848480415"/>
                    </a:ext>
                  </a:extLst>
                </a:gridCol>
                <a:gridCol w="1048499">
                  <a:extLst>
                    <a:ext uri="{9D8B030D-6E8A-4147-A177-3AD203B41FA5}">
                      <a16:colId xmlns:a16="http://schemas.microsoft.com/office/drawing/2014/main" val="2788927686"/>
                    </a:ext>
                  </a:extLst>
                </a:gridCol>
                <a:gridCol w="1188298">
                  <a:extLst>
                    <a:ext uri="{9D8B030D-6E8A-4147-A177-3AD203B41FA5}">
                      <a16:colId xmlns:a16="http://schemas.microsoft.com/office/drawing/2014/main" val="3197327771"/>
                    </a:ext>
                  </a:extLst>
                </a:gridCol>
                <a:gridCol w="1013549">
                  <a:extLst>
                    <a:ext uri="{9D8B030D-6E8A-4147-A177-3AD203B41FA5}">
                      <a16:colId xmlns:a16="http://schemas.microsoft.com/office/drawing/2014/main" val="3221271417"/>
                    </a:ext>
                  </a:extLst>
                </a:gridCol>
                <a:gridCol w="1095098">
                  <a:extLst>
                    <a:ext uri="{9D8B030D-6E8A-4147-A177-3AD203B41FA5}">
                      <a16:colId xmlns:a16="http://schemas.microsoft.com/office/drawing/2014/main" val="1769476769"/>
                    </a:ext>
                  </a:extLst>
                </a:gridCol>
              </a:tblGrid>
              <a:tr h="186535">
                <a:tc gridSpan="6">
                  <a:txBody>
                    <a:bodyPr/>
                    <a:lstStyle/>
                    <a:p>
                      <a:pPr algn="ctr" fontAlgn="t"/>
                      <a:r>
                        <a:rPr lang="en-GB" sz="1100" b="1" i="0" u="none" strike="noStrike">
                          <a:solidFill>
                            <a:srgbClr val="000000"/>
                          </a:solidFill>
                          <a:effectLst/>
                          <a:latin typeface="Aptos Narrow" panose="020B0004020202020204" pitchFamily="34" charset="0"/>
                        </a:rPr>
                        <a:t>Annex 2 Grant Agreement (Budget Allocation)</a:t>
                      </a:r>
                    </a:p>
                  </a:txBody>
                  <a:tcPr marL="7620" marR="7620" marT="7620" marB="0">
                    <a:lnL>
                      <a:noFill/>
                    </a:lnL>
                    <a:lnR>
                      <a:noFill/>
                    </a:lnR>
                    <a:lnT>
                      <a:noFill/>
                    </a:lnT>
                    <a:lnB>
                      <a:noFill/>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09309373"/>
                  </a:ext>
                </a:extLst>
              </a:tr>
              <a:tr h="186535">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WP1</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WP2</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WP3</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WP4</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Total</a:t>
                      </a:r>
                    </a:p>
                  </a:txBody>
                  <a:tcPr marL="7620" marR="7620" marT="7620" marB="0" anchor="b">
                    <a:lnL>
                      <a:noFill/>
                    </a:lnL>
                    <a:lnR>
                      <a:noFill/>
                    </a:lnR>
                    <a:lnT>
                      <a:noFill/>
                    </a:lnT>
                    <a:lnB>
                      <a:noFill/>
                    </a:lnB>
                    <a:noFill/>
                  </a:tcPr>
                </a:tc>
                <a:extLst>
                  <a:ext uri="{0D108BD9-81ED-4DB2-BD59-A6C34878D82A}">
                    <a16:rowId xmlns:a16="http://schemas.microsoft.com/office/drawing/2014/main" val="4261896195"/>
                  </a:ext>
                </a:extLst>
              </a:tr>
              <a:tr h="186535">
                <a:tc>
                  <a:txBody>
                    <a:bodyPr/>
                    <a:lstStyle/>
                    <a:p>
                      <a:pPr algn="l" fontAlgn="b"/>
                      <a:r>
                        <a:rPr lang="en-GB" sz="1100" b="1" i="0" u="none" strike="noStrike">
                          <a:solidFill>
                            <a:srgbClr val="000000"/>
                          </a:solidFill>
                          <a:effectLst/>
                          <a:latin typeface="Aptos Narrow" panose="020B0004020202020204" pitchFamily="34" charset="0"/>
                        </a:rPr>
                        <a:t>Beneficiary</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552386540"/>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1</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500,000.00 </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100,000.00 </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20,000.00 </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300,000.00 </a:t>
                      </a: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920,000.00 </a:t>
                      </a:r>
                    </a:p>
                  </a:txBody>
                  <a:tcPr marL="7620" marR="7620" marT="7620" marB="0" anchor="b">
                    <a:lnL>
                      <a:noFill/>
                    </a:lnL>
                    <a:lnR>
                      <a:noFill/>
                    </a:lnR>
                    <a:lnT>
                      <a:noFill/>
                    </a:lnT>
                    <a:lnB>
                      <a:noFill/>
                    </a:lnB>
                    <a:noFill/>
                  </a:tcPr>
                </a:tc>
                <a:extLst>
                  <a:ext uri="{0D108BD9-81ED-4DB2-BD59-A6C34878D82A}">
                    <a16:rowId xmlns:a16="http://schemas.microsoft.com/office/drawing/2014/main" val="2058477330"/>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2</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200,000.00 </a:t>
                      </a:r>
                    </a:p>
                  </a:txBody>
                  <a:tcPr marL="7620" marR="7620" marT="7620" marB="0" anchor="b">
                    <a:lnL>
                      <a:noFill/>
                    </a:lnL>
                    <a:lnR>
                      <a:noFill/>
                    </a:lnR>
                    <a:lnT>
                      <a:noFill/>
                    </a:lnT>
                    <a:lnB>
                      <a:noFill/>
                    </a:lnB>
                    <a:noFill/>
                  </a:tcPr>
                </a:tc>
                <a:tc>
                  <a:txBody>
                    <a:bodyPr/>
                    <a:lstStyle/>
                    <a:p>
                      <a:pPr algn="l" fontAlgn="b"/>
                      <a:endParaRPr lang="en-GB" sz="1100" b="0" i="0" u="none" strike="noStrike" dirty="0">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40,000.00 </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240,000.00 </a:t>
                      </a:r>
                    </a:p>
                  </a:txBody>
                  <a:tcPr marL="7620" marR="7620" marT="7620" marB="0" anchor="b">
                    <a:lnL>
                      <a:noFill/>
                    </a:lnL>
                    <a:lnR>
                      <a:noFill/>
                    </a:lnR>
                    <a:lnT>
                      <a:noFill/>
                    </a:lnT>
                    <a:lnB>
                      <a:noFill/>
                    </a:lnB>
                    <a:noFill/>
                  </a:tcPr>
                </a:tc>
                <a:extLst>
                  <a:ext uri="{0D108BD9-81ED-4DB2-BD59-A6C34878D82A}">
                    <a16:rowId xmlns:a16="http://schemas.microsoft.com/office/drawing/2014/main" val="3650575337"/>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3</a:t>
                      </a:r>
                    </a:p>
                  </a:txBody>
                  <a:tcPr marL="7620" marR="7620" marT="7620" marB="0" anchor="b">
                    <a:lnL>
                      <a:noFill/>
                    </a:lnL>
                    <a:lnR>
                      <a:noFill/>
                    </a:lnR>
                    <a:lnT>
                      <a:noFill/>
                    </a:lnT>
                    <a:lnB>
                      <a:noFill/>
                    </a:lnB>
                    <a:noFill/>
                  </a:tcPr>
                </a:tc>
                <a:tc>
                  <a:txBody>
                    <a:bodyPr/>
                    <a:lstStyle/>
                    <a:p>
                      <a:pPr algn="l" fontAlgn="b"/>
                      <a:endParaRPr lang="en-GB" sz="1100" b="0" i="0" u="none" strike="noStrike" dirty="0">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50,000.00 </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90,000.00 </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140,000.00 </a:t>
                      </a:r>
                    </a:p>
                  </a:txBody>
                  <a:tcPr marL="7620" marR="7620" marT="7620" marB="0" anchor="b">
                    <a:lnL>
                      <a:noFill/>
                    </a:lnL>
                    <a:lnR>
                      <a:noFill/>
                    </a:lnR>
                    <a:lnT>
                      <a:noFill/>
                    </a:lnT>
                    <a:lnB>
                      <a:noFill/>
                    </a:lnB>
                    <a:noFill/>
                  </a:tcPr>
                </a:tc>
                <a:extLst>
                  <a:ext uri="{0D108BD9-81ED-4DB2-BD59-A6C34878D82A}">
                    <a16:rowId xmlns:a16="http://schemas.microsoft.com/office/drawing/2014/main" val="4227176186"/>
                  </a:ext>
                </a:extLst>
              </a:tr>
              <a:tr h="194307">
                <a:tc>
                  <a:txBody>
                    <a:bodyPr/>
                    <a:lstStyle/>
                    <a:p>
                      <a:pPr algn="l" fontAlgn="b"/>
                      <a:r>
                        <a:rPr lang="en-GB" sz="1100" b="0" i="0" u="none" strike="noStrike">
                          <a:solidFill>
                            <a:srgbClr val="000000"/>
                          </a:solidFill>
                          <a:effectLst/>
                          <a:latin typeface="Aptos Narrow" panose="020B0004020202020204" pitchFamily="34" charset="0"/>
                        </a:rPr>
                        <a:t>Beneficiary 4</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40,000.00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Aptos Narrow" panose="020B0004020202020204" pitchFamily="34" charset="0"/>
                        </a:rPr>
                        <a:t>          60,000.00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Aptos Narrow" panose="020B0004020202020204" pitchFamily="34" charset="0"/>
                        </a:rPr>
                        <a:t>        25,000.00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125,000.00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2034788"/>
                  </a:ext>
                </a:extLst>
              </a:tr>
              <a:tr h="194307">
                <a:tc>
                  <a:txBody>
                    <a:bodyPr/>
                    <a:lstStyle/>
                    <a:p>
                      <a:pPr algn="l" fontAlgn="b"/>
                      <a:r>
                        <a:rPr lang="en-GB" sz="1100" b="1" i="0" u="none" strike="noStrike">
                          <a:solidFill>
                            <a:srgbClr val="000000"/>
                          </a:solidFill>
                          <a:effectLst/>
                          <a:latin typeface="Aptos Narrow" panose="020B0004020202020204" pitchFamily="34" charset="0"/>
                        </a:rPr>
                        <a:t>Total</a:t>
                      </a: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740,000.00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210,000.00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150,000.00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325,000.00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1,425,000.00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3384188"/>
                  </a:ext>
                </a:extLst>
              </a:tr>
              <a:tr h="186535">
                <a:tc gridSpan="6">
                  <a:txBody>
                    <a:bodyPr/>
                    <a:lstStyle/>
                    <a:p>
                      <a:pPr algn="ctr" fontAlgn="t"/>
                      <a:r>
                        <a:rPr lang="en-US" sz="1100" b="1" i="0" u="none" strike="noStrike">
                          <a:solidFill>
                            <a:srgbClr val="000000"/>
                          </a:solidFill>
                          <a:effectLst/>
                          <a:latin typeface="Aptos Narrow" panose="020B0004020202020204" pitchFamily="34" charset="0"/>
                        </a:rPr>
                        <a:t>Period 1 (P1): Completed work packages approved by PO of granting authority</a:t>
                      </a:r>
                    </a:p>
                  </a:txBody>
                  <a:tcPr marL="7620" marR="7620" marT="7620" marB="0">
                    <a:lnL>
                      <a:noFill/>
                    </a:lnL>
                    <a:lnR>
                      <a:noFill/>
                    </a:lnR>
                    <a:lnT>
                      <a:noFill/>
                    </a:lnT>
                    <a:lnB>
                      <a:noFill/>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18378815"/>
                  </a:ext>
                </a:extLst>
              </a:tr>
              <a:tr h="186535">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WP1</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WP2</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WP3</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WP4</a:t>
                      </a:r>
                    </a:p>
                  </a:txBody>
                  <a:tcPr marL="7620" marR="7620" marT="7620" marB="0" anchor="b">
                    <a:lnL>
                      <a:noFill/>
                    </a:lnL>
                    <a:lnR>
                      <a:noFill/>
                    </a:lnR>
                    <a:lnT>
                      <a:noFill/>
                    </a:lnT>
                    <a:lnB>
                      <a:noFill/>
                    </a:lnB>
                    <a:noFill/>
                  </a:tcPr>
                </a:tc>
                <a:tc>
                  <a:txBody>
                    <a:bodyPr/>
                    <a:lstStyle/>
                    <a:p>
                      <a:pPr algn="ctr" fontAlgn="b"/>
                      <a:endParaRPr lang="en-GB" sz="1100" b="1"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609338276"/>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421303861"/>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1</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Not completed </a:t>
                      </a:r>
                    </a:p>
                  </a:txBody>
                  <a:tcPr marL="7620" marR="7620" marT="7620" marB="0" anchor="b">
                    <a:lnL>
                      <a:noFill/>
                    </a:lnL>
                    <a:lnR>
                      <a:noFill/>
                    </a:lnR>
                    <a:lnT>
                      <a:noFill/>
                    </a:lnT>
                    <a:lnB>
                      <a:noFill/>
                    </a:lnB>
                    <a:solidFill>
                      <a:srgbClr val="FFFF00"/>
                    </a:solid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endParaRPr lang="en-GB" sz="1100" b="1"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2693882904"/>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2</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Not completed </a:t>
                      </a:r>
                    </a:p>
                  </a:txBody>
                  <a:tcPr marL="7620" marR="7620" marT="7620" marB="0" anchor="b">
                    <a:lnL>
                      <a:noFill/>
                    </a:lnL>
                    <a:lnR>
                      <a:noFill/>
                    </a:lnR>
                    <a:lnT>
                      <a:noFill/>
                    </a:lnT>
                    <a:lnB>
                      <a:noFill/>
                    </a:lnB>
                    <a:solidFill>
                      <a:srgbClr val="FFFF0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1"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678161053"/>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3</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1"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442988721"/>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4</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Not completed </a:t>
                      </a:r>
                    </a:p>
                  </a:txBody>
                  <a:tcPr marL="7620" marR="7620" marT="7620" marB="0" anchor="b">
                    <a:lnL>
                      <a:noFill/>
                    </a:lnL>
                    <a:lnR>
                      <a:noFill/>
                    </a:lnR>
                    <a:lnT>
                      <a:noFill/>
                    </a:lnT>
                    <a:lnB>
                      <a:noFill/>
                    </a:lnB>
                    <a:solidFill>
                      <a:srgbClr val="FFFF00"/>
                    </a:solid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Completed </a:t>
                      </a:r>
                    </a:p>
                  </a:txBody>
                  <a:tcPr marL="7620" marR="7620" marT="7620" marB="0" anchor="b">
                    <a:lnL>
                      <a:noFill/>
                    </a:lnL>
                    <a:lnR>
                      <a:noFill/>
                    </a:lnR>
                    <a:lnT>
                      <a:noFill/>
                    </a:lnT>
                    <a:lnB>
                      <a:noFill/>
                    </a:lnB>
                    <a:solidFill>
                      <a:srgbClr val="4EA72E"/>
                    </a:solidFill>
                  </a:tcPr>
                </a:tc>
                <a:tc>
                  <a:txBody>
                    <a:bodyPr/>
                    <a:lstStyle/>
                    <a:p>
                      <a:pPr algn="l" fontAlgn="b"/>
                      <a:endParaRPr lang="en-GB" sz="1100" b="1"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965300613"/>
                  </a:ext>
                </a:extLst>
              </a:tr>
              <a:tr h="186535">
                <a:tc gridSpan="6">
                  <a:txBody>
                    <a:bodyPr/>
                    <a:lstStyle/>
                    <a:p>
                      <a:pPr algn="ctr" fontAlgn="t"/>
                      <a:r>
                        <a:rPr lang="en-US" sz="1100" b="1" i="0" u="none" strike="noStrike">
                          <a:solidFill>
                            <a:srgbClr val="000000"/>
                          </a:solidFill>
                          <a:effectLst/>
                          <a:latin typeface="Aptos Narrow" panose="020B0004020202020204" pitchFamily="34" charset="0"/>
                        </a:rPr>
                        <a:t>Interim payment end of period 1</a:t>
                      </a:r>
                    </a:p>
                  </a:txBody>
                  <a:tcPr marL="7620" marR="7620" marT="7620" marB="0">
                    <a:lnL>
                      <a:noFill/>
                    </a:lnL>
                    <a:lnR>
                      <a:noFill/>
                    </a:lnR>
                    <a:lnT>
                      <a:noFill/>
                    </a:lnT>
                    <a:lnB>
                      <a:noFill/>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50306266"/>
                  </a:ext>
                </a:extLst>
              </a:tr>
              <a:tr h="186535">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WP1</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WP2</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WP3</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WP4</a:t>
                      </a:r>
                    </a:p>
                  </a:txBody>
                  <a:tcPr marL="7620" marR="7620" marT="7620" marB="0" anchor="b">
                    <a:lnL>
                      <a:noFill/>
                    </a:lnL>
                    <a:lnR>
                      <a:noFill/>
                    </a:lnR>
                    <a:lnT>
                      <a:noFill/>
                    </a:lnT>
                    <a:lnB>
                      <a:noFill/>
                    </a:lnB>
                    <a:noFill/>
                  </a:tcPr>
                </a:tc>
                <a:tc>
                  <a:txBody>
                    <a:bodyPr/>
                    <a:lstStyle/>
                    <a:p>
                      <a:pPr algn="ctr" fontAlgn="b"/>
                      <a:r>
                        <a:rPr lang="en-GB" sz="1100" b="1" i="0" u="none" strike="noStrike">
                          <a:solidFill>
                            <a:srgbClr val="000000"/>
                          </a:solidFill>
                          <a:effectLst/>
                          <a:latin typeface="Aptos Narrow" panose="020B0004020202020204" pitchFamily="34" charset="0"/>
                        </a:rPr>
                        <a:t>Total</a:t>
                      </a:r>
                    </a:p>
                  </a:txBody>
                  <a:tcPr marL="7620" marR="7620" marT="7620" marB="0" anchor="b">
                    <a:lnL>
                      <a:noFill/>
                    </a:lnL>
                    <a:lnR>
                      <a:noFill/>
                    </a:lnR>
                    <a:lnT>
                      <a:noFill/>
                    </a:lnT>
                    <a:lnB>
                      <a:noFill/>
                    </a:lnB>
                    <a:noFill/>
                  </a:tcPr>
                </a:tc>
                <a:extLst>
                  <a:ext uri="{0D108BD9-81ED-4DB2-BD59-A6C34878D82A}">
                    <a16:rowId xmlns:a16="http://schemas.microsoft.com/office/drawing/2014/main" val="2974762216"/>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ctr" fontAlgn="b"/>
                      <a:r>
                        <a:rPr lang="en-GB" sz="1100" b="0" i="0" u="none" strike="noStrike">
                          <a:solidFill>
                            <a:srgbClr val="000000"/>
                          </a:solidFill>
                          <a:effectLst/>
                          <a:latin typeface="Aptos Narrow" panose="020B0004020202020204" pitchFamily="34" charset="0"/>
                        </a:rPr>
                        <a:t>EUR</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2505048328"/>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1</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500,000.00 </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100,000.00 </a:t>
                      </a:r>
                    </a:p>
                  </a:txBody>
                  <a:tcPr marL="7620" marR="7620" marT="7620" marB="0" anchor="b">
                    <a:lnL>
                      <a:noFill/>
                    </a:lnL>
                    <a:lnR>
                      <a:noFill/>
                    </a:lnR>
                    <a:lnT>
                      <a:noFill/>
                    </a:lnT>
                    <a:lnB>
                      <a:noFill/>
                    </a:lnB>
                    <a:solidFill>
                      <a:srgbClr val="4EA72E"/>
                    </a:solidFill>
                  </a:tcPr>
                </a:tc>
                <a:tc>
                  <a:txBody>
                    <a:bodyPr/>
                    <a:lstStyle/>
                    <a:p>
                      <a:pPr algn="l" fontAlgn="b"/>
                      <a:r>
                        <a:rPr lang="en-GB" sz="1100" b="0" i="0" u="none" strike="noStrike">
                          <a:solidFill>
                            <a:srgbClr val="000000"/>
                          </a:solidFill>
                          <a:effectLst/>
                          <a:latin typeface="Aptos Narrow" panose="020B0004020202020204" pitchFamily="34" charset="0"/>
                        </a:rPr>
                        <a:t>               20,000.00 </a:t>
                      </a:r>
                    </a:p>
                  </a:txBody>
                  <a:tcPr marL="7620" marR="7620" marT="7620" marB="0" anchor="b">
                    <a:lnL>
                      <a:noFill/>
                    </a:lnL>
                    <a:lnR>
                      <a:noFill/>
                    </a:lnR>
                    <a:lnT>
                      <a:noFill/>
                    </a:lnT>
                    <a:lnB>
                      <a:noFill/>
                    </a:lnB>
                    <a:solidFill>
                      <a:srgbClr val="4EA72E"/>
                    </a:solidFill>
                  </a:tcPr>
                </a:tc>
                <a:tc>
                  <a:txBody>
                    <a:bodyPr/>
                    <a:lstStyle/>
                    <a:p>
                      <a:pPr algn="l" fontAlgn="b"/>
                      <a:r>
                        <a:rPr lang="en-GB" sz="1100" b="0" i="0" u="none" strike="noStrike">
                          <a:solidFill>
                            <a:srgbClr val="000000"/>
                          </a:solidFill>
                          <a:effectLst/>
                          <a:latin typeface="Aptos Narrow" panose="020B0004020202020204" pitchFamily="34" charset="0"/>
                        </a:rPr>
                        <a:t>     300,000.00 </a:t>
                      </a:r>
                    </a:p>
                  </a:txBody>
                  <a:tcPr marL="7620" marR="7620" marT="7620" marB="0" anchor="b">
                    <a:lnL>
                      <a:noFill/>
                    </a:lnL>
                    <a:lnR>
                      <a:noFill/>
                    </a:lnR>
                    <a:lnT>
                      <a:noFill/>
                    </a:lnT>
                    <a:lnB>
                      <a:noFill/>
                    </a:lnB>
                    <a:solidFill>
                      <a:srgbClr val="4EA72E"/>
                    </a:solidFill>
                  </a:tcPr>
                </a:tc>
                <a:tc>
                  <a:txBody>
                    <a:bodyPr/>
                    <a:lstStyle/>
                    <a:p>
                      <a:pPr algn="l" fontAlgn="b"/>
                      <a:r>
                        <a:rPr lang="en-GB" sz="1100" b="1" i="0" u="none" strike="noStrike">
                          <a:solidFill>
                            <a:srgbClr val="000000"/>
                          </a:solidFill>
                          <a:effectLst/>
                          <a:latin typeface="Aptos Narrow" panose="020B0004020202020204" pitchFamily="34" charset="0"/>
                        </a:rPr>
                        <a:t>        920,000.00 </a:t>
                      </a:r>
                    </a:p>
                  </a:txBody>
                  <a:tcPr marL="7620" marR="7620" marT="7620" marB="0" anchor="b">
                    <a:lnL>
                      <a:noFill/>
                    </a:lnL>
                    <a:lnR>
                      <a:noFill/>
                    </a:lnR>
                    <a:lnT>
                      <a:noFill/>
                    </a:lnT>
                    <a:lnB>
                      <a:noFill/>
                    </a:lnB>
                    <a:noFill/>
                  </a:tcPr>
                </a:tc>
                <a:extLst>
                  <a:ext uri="{0D108BD9-81ED-4DB2-BD59-A6C34878D82A}">
                    <a16:rowId xmlns:a16="http://schemas.microsoft.com/office/drawing/2014/main" val="2962266559"/>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2</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200,000.00 </a:t>
                      </a:r>
                    </a:p>
                  </a:txBody>
                  <a:tcPr marL="7620" marR="7620" marT="7620" marB="0" anchor="b">
                    <a:lnL>
                      <a:noFill/>
                    </a:lnL>
                    <a:lnR>
                      <a:noFill/>
                    </a:lnR>
                    <a:lnT>
                      <a:noFill/>
                    </a:lnT>
                    <a:lnB>
                      <a:noFill/>
                    </a:lnB>
                    <a:solidFill>
                      <a:srgbClr val="4EA72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40,000.00 </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240,000.00 </a:t>
                      </a:r>
                    </a:p>
                  </a:txBody>
                  <a:tcPr marL="7620" marR="7620" marT="7620" marB="0" anchor="b">
                    <a:lnL>
                      <a:noFill/>
                    </a:lnL>
                    <a:lnR>
                      <a:noFill/>
                    </a:lnR>
                    <a:lnT>
                      <a:noFill/>
                    </a:lnT>
                    <a:lnB>
                      <a:noFill/>
                    </a:lnB>
                    <a:noFill/>
                  </a:tcPr>
                </a:tc>
                <a:extLst>
                  <a:ext uri="{0D108BD9-81ED-4DB2-BD59-A6C34878D82A}">
                    <a16:rowId xmlns:a16="http://schemas.microsoft.com/office/drawing/2014/main" val="3966319900"/>
                  </a:ext>
                </a:extLst>
              </a:tr>
              <a:tr h="186535">
                <a:tc>
                  <a:txBody>
                    <a:bodyPr/>
                    <a:lstStyle/>
                    <a:p>
                      <a:pPr algn="l" fontAlgn="b"/>
                      <a:r>
                        <a:rPr lang="en-GB" sz="1100" b="0" i="0" u="none" strike="noStrike">
                          <a:solidFill>
                            <a:srgbClr val="000000"/>
                          </a:solidFill>
                          <a:effectLst/>
                          <a:latin typeface="Aptos Narrow" panose="020B0004020202020204" pitchFamily="34" charset="0"/>
                        </a:rPr>
                        <a:t>Beneficiary 3</a:t>
                      </a: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dirty="0">
                          <a:solidFill>
                            <a:srgbClr val="000000"/>
                          </a:solidFill>
                          <a:effectLst/>
                          <a:latin typeface="Aptos Narrow" panose="020B0004020202020204" pitchFamily="34" charset="0"/>
                        </a:rPr>
                        <a:t>          50,000.00 </a:t>
                      </a:r>
                    </a:p>
                  </a:txBody>
                  <a:tcPr marL="7620" marR="7620" marT="7620" marB="0" anchor="b">
                    <a:lnL>
                      <a:noFill/>
                    </a:lnL>
                    <a:lnR>
                      <a:noFill/>
                    </a:lnR>
                    <a:lnT>
                      <a:noFill/>
                    </a:lnT>
                    <a:lnB>
                      <a:noFill/>
                    </a:lnB>
                    <a:solidFill>
                      <a:srgbClr val="4EA72E"/>
                    </a:solidFill>
                  </a:tcPr>
                </a:tc>
                <a:tc>
                  <a:txBody>
                    <a:bodyPr/>
                    <a:lstStyle/>
                    <a:p>
                      <a:pPr algn="l" fontAlgn="b"/>
                      <a:r>
                        <a:rPr lang="en-GB" sz="1100" b="0" i="0" u="none" strike="noStrike">
                          <a:solidFill>
                            <a:srgbClr val="000000"/>
                          </a:solidFill>
                          <a:effectLst/>
                          <a:latin typeface="Aptos Narrow" panose="020B0004020202020204" pitchFamily="34" charset="0"/>
                        </a:rPr>
                        <a:t>               90,000.00 </a:t>
                      </a:r>
                    </a:p>
                  </a:txBody>
                  <a:tcPr marL="7620" marR="7620" marT="7620" marB="0" anchor="b">
                    <a:lnL>
                      <a:noFill/>
                    </a:lnL>
                    <a:lnR>
                      <a:noFill/>
                    </a:lnR>
                    <a:lnT>
                      <a:noFill/>
                    </a:lnT>
                    <a:lnB>
                      <a:noFill/>
                    </a:lnB>
                    <a:solidFill>
                      <a:srgbClr val="4EA72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140,000.00 </a:t>
                      </a:r>
                    </a:p>
                  </a:txBody>
                  <a:tcPr marL="7620" marR="7620" marT="7620" marB="0" anchor="b">
                    <a:lnL>
                      <a:noFill/>
                    </a:lnL>
                    <a:lnR>
                      <a:noFill/>
                    </a:lnR>
                    <a:lnT>
                      <a:noFill/>
                    </a:lnT>
                    <a:lnB>
                      <a:noFill/>
                    </a:lnB>
                    <a:noFill/>
                  </a:tcPr>
                </a:tc>
                <a:extLst>
                  <a:ext uri="{0D108BD9-81ED-4DB2-BD59-A6C34878D82A}">
                    <a16:rowId xmlns:a16="http://schemas.microsoft.com/office/drawing/2014/main" val="704607525"/>
                  </a:ext>
                </a:extLst>
              </a:tr>
              <a:tr h="194307">
                <a:tc>
                  <a:txBody>
                    <a:bodyPr/>
                    <a:lstStyle/>
                    <a:p>
                      <a:pPr algn="l" fontAlgn="b"/>
                      <a:r>
                        <a:rPr lang="en-GB" sz="1100" b="0" i="0" u="none" strike="noStrike">
                          <a:solidFill>
                            <a:srgbClr val="000000"/>
                          </a:solidFill>
                          <a:effectLst/>
                          <a:latin typeface="Aptos Narrow" panose="020B0004020202020204" pitchFamily="34" charset="0"/>
                        </a:rPr>
                        <a:t>Beneficiary 4</a:t>
                      </a: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40,000.00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Aptos Narrow" panose="020B0004020202020204" pitchFamily="34" charset="0"/>
                        </a:rPr>
                        <a:t>          60,000.00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4EA72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Aptos Narrow" panose="020B0004020202020204" pitchFamily="34" charset="0"/>
                        </a:rPr>
                        <a:t>        25,000.00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solidFill>
                      <a:srgbClr val="4EA72E"/>
                    </a:solidFill>
                  </a:tcPr>
                </a:tc>
                <a:tc>
                  <a:txBody>
                    <a:bodyPr/>
                    <a:lstStyle/>
                    <a:p>
                      <a:pPr algn="l" fontAlgn="b"/>
                      <a:r>
                        <a:rPr lang="en-GB" sz="1100" b="1" i="0" u="none" strike="noStrike">
                          <a:solidFill>
                            <a:srgbClr val="000000"/>
                          </a:solidFill>
                          <a:effectLst/>
                          <a:latin typeface="Aptos Narrow" panose="020B0004020202020204" pitchFamily="34" charset="0"/>
                        </a:rPr>
                        <a:t>        125,000.00 </a:t>
                      </a:r>
                    </a:p>
                  </a:txBody>
                  <a:tcPr marL="7620" marR="7620" marT="762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4325429"/>
                  </a:ext>
                </a:extLst>
              </a:tr>
              <a:tr h="194307">
                <a:tc>
                  <a:txBody>
                    <a:bodyPr/>
                    <a:lstStyle/>
                    <a:p>
                      <a:pPr algn="l" fontAlgn="b"/>
                      <a:r>
                        <a:rPr lang="en-GB" sz="1100" b="1" i="0" u="none" strike="noStrike">
                          <a:solidFill>
                            <a:srgbClr val="000000"/>
                          </a:solidFill>
                          <a:effectLst/>
                          <a:latin typeface="Aptos Narrow" panose="020B0004020202020204" pitchFamily="34" charset="0"/>
                        </a:rPr>
                        <a:t>Total</a:t>
                      </a:r>
                    </a:p>
                  </a:txBody>
                  <a:tcPr marL="7620" marR="7620" marT="7620" marB="0" anchor="b">
                    <a:lnL>
                      <a:noFill/>
                    </a:lnL>
                    <a:lnR>
                      <a:noFill/>
                    </a:lnR>
                    <a:lnT>
                      <a:noFill/>
                    </a:lnT>
                    <a:lnB>
                      <a:noFill/>
                    </a:lnB>
                    <a:noFill/>
                  </a:tcPr>
                </a:tc>
                <a:tc>
                  <a:txBody>
                    <a:bodyPr/>
                    <a:lstStyle/>
                    <a:p>
                      <a:pPr algn="l" fontAlgn="b"/>
                      <a:r>
                        <a:rPr lang="en-GB" sz="1100" b="1" i="0" u="none" strike="noStrike">
                          <a:solidFill>
                            <a:srgbClr val="000000"/>
                          </a:solidFill>
                          <a:effectLst/>
                          <a:latin typeface="Aptos Narrow" panose="020B0004020202020204" pitchFamily="34" charset="0"/>
                        </a:rPr>
                        <a:t>            740,000.00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210,000.00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150,000.00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325,000.00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n-GB" sz="1100" b="1" i="0" u="none" strike="noStrike">
                          <a:solidFill>
                            <a:srgbClr val="000000"/>
                          </a:solidFill>
                          <a:effectLst/>
                          <a:latin typeface="Aptos Narrow" panose="020B0004020202020204" pitchFamily="34" charset="0"/>
                        </a:rPr>
                        <a:t>    1,425,000.00 </a:t>
                      </a: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8672807"/>
                  </a:ext>
                </a:extLst>
              </a:tr>
              <a:tr h="186535">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0855046"/>
                  </a:ext>
                </a:extLst>
              </a:tr>
              <a:tr h="202080">
                <a:tc>
                  <a:txBody>
                    <a:bodyPr/>
                    <a:lstStyle/>
                    <a:p>
                      <a:pPr algn="l" fontAlgn="b"/>
                      <a:r>
                        <a:rPr lang="en-GB" sz="1200" b="1" i="0" u="none" strike="noStrike">
                          <a:solidFill>
                            <a:srgbClr val="000000"/>
                          </a:solidFill>
                          <a:effectLst/>
                          <a:latin typeface="Aptos Narrow" panose="020B0004020202020204" pitchFamily="34" charset="0"/>
                        </a:rPr>
                        <a:t>Interim payment P1</a:t>
                      </a:r>
                    </a:p>
                  </a:txBody>
                  <a:tcPr marL="7620" marR="7620" marT="7620" marB="0" anchor="b">
                    <a:lnL>
                      <a:noFill/>
                    </a:lnL>
                    <a:lnR>
                      <a:noFill/>
                    </a:lnR>
                    <a:lnT>
                      <a:noFill/>
                    </a:lnT>
                    <a:lnB>
                      <a:noFill/>
                    </a:lnB>
                    <a:noFill/>
                  </a:tcPr>
                </a:tc>
                <a:tc>
                  <a:txBody>
                    <a:bodyPr/>
                    <a:lstStyle/>
                    <a:p>
                      <a:pPr algn="l" fontAlgn="b"/>
                      <a:r>
                        <a:rPr lang="en-GB" sz="1200" b="0" i="0" u="none" strike="noStrike">
                          <a:solidFill>
                            <a:srgbClr val="000000"/>
                          </a:solidFill>
                          <a:effectLst/>
                          <a:latin typeface="Aptos Narrow" panose="020B0004020202020204" pitchFamily="34" charset="0"/>
                        </a:rPr>
                        <a:t>                         -   </a:t>
                      </a:r>
                    </a:p>
                  </a:txBody>
                  <a:tcPr marL="7620" marR="7620" marT="7620" marB="0" anchor="b">
                    <a:lnL>
                      <a:noFill/>
                    </a:lnL>
                    <a:lnR>
                      <a:noFill/>
                    </a:lnR>
                    <a:lnT>
                      <a:noFill/>
                    </a:lnT>
                    <a:lnB>
                      <a:noFill/>
                    </a:lnB>
                    <a:noFill/>
                  </a:tcPr>
                </a:tc>
                <a:tc>
                  <a:txBody>
                    <a:bodyPr/>
                    <a:lstStyle/>
                    <a:p>
                      <a:pPr algn="l" fontAlgn="b"/>
                      <a:r>
                        <a:rPr lang="en-GB" sz="1200" b="0" i="0" u="none" strike="noStrike">
                          <a:solidFill>
                            <a:srgbClr val="000000"/>
                          </a:solidFill>
                          <a:effectLst/>
                          <a:latin typeface="Aptos Narrow" panose="020B0004020202020204" pitchFamily="34" charset="0"/>
                        </a:rPr>
                        <a:t>   210,000.00 </a:t>
                      </a:r>
                    </a:p>
                  </a:txBody>
                  <a:tcPr marL="7620" marR="7620" marT="7620" marB="0" anchor="b">
                    <a:lnL>
                      <a:noFill/>
                    </a:lnL>
                    <a:lnR>
                      <a:noFill/>
                    </a:lnR>
                    <a:lnT>
                      <a:noFill/>
                    </a:lnT>
                    <a:lnB>
                      <a:noFill/>
                    </a:lnB>
                    <a:noFill/>
                  </a:tcPr>
                </a:tc>
                <a:tc>
                  <a:txBody>
                    <a:bodyPr/>
                    <a:lstStyle/>
                    <a:p>
                      <a:pPr algn="l" fontAlgn="b"/>
                      <a:r>
                        <a:rPr lang="en-GB" sz="1200" b="0" i="0" u="none" strike="noStrike">
                          <a:solidFill>
                            <a:srgbClr val="000000"/>
                          </a:solidFill>
                          <a:effectLst/>
                          <a:latin typeface="Aptos Narrow" panose="020B0004020202020204" pitchFamily="34" charset="0"/>
                        </a:rPr>
                        <a:t>                         -   </a:t>
                      </a:r>
                    </a:p>
                  </a:txBody>
                  <a:tcPr marL="7620" marR="7620" marT="7620" marB="0" anchor="b">
                    <a:lnL>
                      <a:noFill/>
                    </a:lnL>
                    <a:lnR>
                      <a:noFill/>
                    </a:lnR>
                    <a:lnT>
                      <a:noFill/>
                    </a:lnT>
                    <a:lnB>
                      <a:noFill/>
                    </a:lnB>
                    <a:noFill/>
                  </a:tcPr>
                </a:tc>
                <a:tc>
                  <a:txBody>
                    <a:bodyPr/>
                    <a:lstStyle/>
                    <a:p>
                      <a:pPr algn="l" fontAlgn="b"/>
                      <a:r>
                        <a:rPr lang="en-GB" sz="1200" b="0" i="0" u="none" strike="noStrike">
                          <a:solidFill>
                            <a:srgbClr val="000000"/>
                          </a:solidFill>
                          <a:effectLst/>
                          <a:latin typeface="Aptos Narrow" panose="020B0004020202020204" pitchFamily="34" charset="0"/>
                        </a:rPr>
                        <a:t>  325,000.00 </a:t>
                      </a:r>
                    </a:p>
                  </a:txBody>
                  <a:tcPr marL="7620" marR="7620" marT="762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200" b="1" i="0" u="none" strike="noStrike">
                          <a:solidFill>
                            <a:srgbClr val="000000"/>
                          </a:solidFill>
                          <a:effectLst/>
                          <a:latin typeface="Aptos Narrow" panose="020B0004020202020204" pitchFamily="34" charset="0"/>
                        </a:rPr>
                        <a:t>    535,000.00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B3E1"/>
                    </a:solidFill>
                  </a:tcPr>
                </a:tc>
                <a:extLst>
                  <a:ext uri="{0D108BD9-81ED-4DB2-BD59-A6C34878D82A}">
                    <a16:rowId xmlns:a16="http://schemas.microsoft.com/office/drawing/2014/main" val="4015580606"/>
                  </a:ext>
                </a:extLst>
              </a:tr>
              <a:tr h="186535">
                <a:tc>
                  <a:txBody>
                    <a:bodyPr/>
                    <a:lstStyle/>
                    <a:p>
                      <a:pPr algn="l" fontAlgn="b"/>
                      <a:r>
                        <a:rPr lang="en-US" sz="1100" b="0" i="0" u="none" strike="noStrike" dirty="0">
                          <a:solidFill>
                            <a:srgbClr val="000000"/>
                          </a:solidFill>
                          <a:effectLst/>
                          <a:latin typeface="Aptos Narrow" panose="020B0004020202020204" pitchFamily="34" charset="0"/>
                        </a:rPr>
                        <a:t>Subject to 90% payment limit</a:t>
                      </a:r>
                    </a:p>
                  </a:txBody>
                  <a:tcPr marL="7620" marR="7620" marT="7620" marB="0" anchor="b">
                    <a:lnL>
                      <a:noFill/>
                    </a:lnL>
                    <a:lnR>
                      <a:noFill/>
                    </a:lnR>
                    <a:lnT>
                      <a:noFill/>
                    </a:lnT>
                    <a:lnB>
                      <a:noFill/>
                    </a:lnB>
                    <a:solidFill>
                      <a:srgbClr val="47D35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dirty="0">
                        <a:solidFill>
                          <a:srgbClr val="000000"/>
                        </a:solidFill>
                        <a:effectLst/>
                        <a:latin typeface="Aptos Narrow" panose="020B00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06641672"/>
                  </a:ext>
                </a:extLst>
              </a:tr>
            </a:tbl>
          </a:graphicData>
        </a:graphic>
      </p:graphicFrame>
      <p:sp>
        <p:nvSpPr>
          <p:cNvPr id="7" name="TextBox 6">
            <a:extLst>
              <a:ext uri="{FF2B5EF4-FFF2-40B4-BE49-F238E27FC236}">
                <a16:creationId xmlns:a16="http://schemas.microsoft.com/office/drawing/2014/main" id="{63DEF659-2611-7C04-4A47-70730D2DC5CA}"/>
              </a:ext>
            </a:extLst>
          </p:cNvPr>
          <p:cNvSpPr txBox="1"/>
          <p:nvPr/>
        </p:nvSpPr>
        <p:spPr>
          <a:xfrm>
            <a:off x="539552" y="764704"/>
            <a:ext cx="3240360" cy="400110"/>
          </a:xfrm>
          <a:prstGeom prst="rect">
            <a:avLst/>
          </a:prstGeom>
          <a:noFill/>
        </p:spPr>
        <p:txBody>
          <a:bodyPr wrap="square" rtlCol="0">
            <a:spAutoFit/>
          </a:bodyPr>
          <a:lstStyle/>
          <a:p>
            <a:r>
              <a:rPr lang="en-NL" sz="2000" dirty="0">
                <a:solidFill>
                  <a:schemeClr val="tx2"/>
                </a:solidFill>
              </a:rPr>
              <a:t>Example P1</a:t>
            </a:r>
          </a:p>
        </p:txBody>
      </p:sp>
    </p:spTree>
    <p:extLst>
      <p:ext uri="{BB962C8B-B14F-4D97-AF65-F5344CB8AC3E}">
        <p14:creationId xmlns:p14="http://schemas.microsoft.com/office/powerpoint/2010/main" val="2408441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ADEB7A-BCA4-1C76-286C-2FC949C68BEA}"/>
              </a:ext>
            </a:extLst>
          </p:cNvPr>
          <p:cNvSpPr>
            <a:spLocks noGrp="1"/>
          </p:cNvSpPr>
          <p:nvPr>
            <p:ph sz="quarter" idx="10"/>
          </p:nvPr>
        </p:nvSpPr>
        <p:spPr/>
        <p:txBody>
          <a:bodyPr>
            <a:normAutofit lnSpcReduction="10000"/>
          </a:bodyPr>
          <a:lstStyle/>
          <a:p>
            <a:r>
              <a:rPr lang="en-US" dirty="0"/>
              <a:t> The final payment (payment of the balance) reimburses the remaining part of the eligible costs and contributions claimed for the implementation of the action (if any). </a:t>
            </a:r>
          </a:p>
          <a:p>
            <a:r>
              <a:rPr lang="en-US" dirty="0"/>
              <a:t>The final payment (payment of the balance) after the end of the action.</a:t>
            </a:r>
          </a:p>
          <a:p>
            <a:r>
              <a:rPr lang="en-US" dirty="0"/>
              <a:t>Payment is subject to the approval of the final periodic report. Its approval does not imply recognition of compliance, authenticity, completeness or correctness of its content. </a:t>
            </a:r>
          </a:p>
          <a:p>
            <a:r>
              <a:rPr lang="en-US" dirty="0"/>
              <a:t>Final payments can also pay partially completed work packages</a:t>
            </a:r>
          </a:p>
          <a:p>
            <a:r>
              <a:rPr lang="en-US" dirty="0"/>
              <a:t>This payment is due 90 days from receiving period the final periodic report. The final report is due 60 days after the end of the final reporting period</a:t>
            </a:r>
            <a:endParaRPr lang="en-NL" dirty="0"/>
          </a:p>
        </p:txBody>
      </p:sp>
      <p:sp>
        <p:nvSpPr>
          <p:cNvPr id="3" name="Title 2">
            <a:extLst>
              <a:ext uri="{FF2B5EF4-FFF2-40B4-BE49-F238E27FC236}">
                <a16:creationId xmlns:a16="http://schemas.microsoft.com/office/drawing/2014/main" id="{2EC8FE7A-3763-84AE-EE99-412A46CD1C5A}"/>
              </a:ext>
            </a:extLst>
          </p:cNvPr>
          <p:cNvSpPr>
            <a:spLocks noGrp="1"/>
          </p:cNvSpPr>
          <p:nvPr>
            <p:ph type="title"/>
          </p:nvPr>
        </p:nvSpPr>
        <p:spPr/>
        <p:txBody>
          <a:bodyPr/>
          <a:lstStyle/>
          <a:p>
            <a:r>
              <a:rPr lang="en-US" dirty="0"/>
              <a:t>Final Payment (payment of the balance)</a:t>
            </a:r>
            <a:endParaRPr lang="en-NL" dirty="0"/>
          </a:p>
        </p:txBody>
      </p:sp>
    </p:spTree>
    <p:extLst>
      <p:ext uri="{BB962C8B-B14F-4D97-AF65-F5344CB8AC3E}">
        <p14:creationId xmlns:p14="http://schemas.microsoft.com/office/powerpoint/2010/main" val="863291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B28AF-8B36-5D74-B54D-61B66A49F68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A8D6D3-D700-FCF5-E2CA-29334C840096}"/>
              </a:ext>
            </a:extLst>
          </p:cNvPr>
          <p:cNvSpPr>
            <a:spLocks noGrp="1"/>
          </p:cNvSpPr>
          <p:nvPr>
            <p:ph sz="quarter" idx="10"/>
          </p:nvPr>
        </p:nvSpPr>
        <p:spPr>
          <a:xfrm>
            <a:off x="468313" y="980728"/>
            <a:ext cx="8280400" cy="5543897"/>
          </a:xfrm>
        </p:spPr>
        <p:txBody>
          <a:bodyPr>
            <a:normAutofit/>
          </a:bodyPr>
          <a:lstStyle/>
          <a:p>
            <a:pPr marL="342900" lvl="0" indent="-342900">
              <a:lnSpc>
                <a:spcPct val="107000"/>
              </a:lnSpc>
              <a:buFont typeface="Symbol" panose="05050102010706020507" pitchFamily="18" charset="2"/>
              <a:buChar char=""/>
            </a:pPr>
            <a:r>
              <a:rPr lang="en-US"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Financial report is much simplified and to large extent automated</a:t>
            </a:r>
          </a:p>
          <a:p>
            <a:pPr marL="342900" lvl="0" indent="-342900">
              <a:lnSpc>
                <a:spcPct val="107000"/>
              </a:lnSpc>
              <a:buFont typeface="Symbol" panose="05050102010706020507" pitchFamily="18" charset="2"/>
              <a:buChar char=""/>
            </a:pPr>
            <a:r>
              <a:rPr lang="en-US"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Financial statement for all beneficiaries is </a:t>
            </a:r>
            <a:r>
              <a:rPr lang="en-US" sz="2400" b="1"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automatically generated</a:t>
            </a:r>
            <a:r>
              <a:rPr lang="en-US"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 (base on the accepted work packages and corresponding lump sum shares</a:t>
            </a:r>
          </a:p>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Lump sum contributions for ongoing/not yet completed work packages will have to be included in the periodic report for the next reporting periods when those work packages have been completed.  </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The explanation on the use of resources (or detailed cost reporting table) and the certificates on the financial statements (CFS) are not required (</a:t>
            </a:r>
            <a:r>
              <a:rPr lang="en-NL" sz="2400" b="1"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not applicable)</a:t>
            </a:r>
            <a:r>
              <a:rPr lang="en-US" sz="2400" b="1"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 under lump sum costing</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8C914760-7644-1CC7-F4AB-8FD991FD56F4}"/>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B72C3E"/>
                </a:solidFill>
                <a:effectLst/>
                <a:uLnTx/>
                <a:uFillTx/>
                <a:latin typeface="Segoe UI" panose="020B0502040204020203" pitchFamily="34" charset="0"/>
                <a:ea typeface="+mj-ea"/>
                <a:cs typeface="Segoe UI" panose="020B0502040204020203" pitchFamily="34" charset="0"/>
              </a:rPr>
              <a:t>FINANCIAL REPORTING </a:t>
            </a:r>
            <a:endParaRPr lang="en-GB" dirty="0"/>
          </a:p>
        </p:txBody>
      </p:sp>
    </p:spTree>
    <p:extLst>
      <p:ext uri="{BB962C8B-B14F-4D97-AF65-F5344CB8AC3E}">
        <p14:creationId xmlns:p14="http://schemas.microsoft.com/office/powerpoint/2010/main" val="488565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5FB7A8-DF8F-245A-AB66-2A3F3EEC483D}"/>
              </a:ext>
            </a:extLst>
          </p:cNvPr>
          <p:cNvSpPr>
            <a:spLocks noGrp="1"/>
          </p:cNvSpPr>
          <p:nvPr>
            <p:ph type="title"/>
          </p:nvPr>
        </p:nvSpPr>
        <p:spPr/>
        <p:txBody>
          <a:bodyPr/>
          <a:lstStyle/>
          <a:p>
            <a:r>
              <a:rPr lang="en-US" dirty="0">
                <a:solidFill>
                  <a:srgbClr val="FF0000"/>
                </a:solidFill>
              </a:rPr>
              <a:t>Reporting and payment schedule</a:t>
            </a:r>
            <a:br>
              <a:rPr lang="en-US" dirty="0"/>
            </a:br>
            <a:endParaRPr lang="en-NL" dirty="0"/>
          </a:p>
        </p:txBody>
      </p:sp>
      <p:sp>
        <p:nvSpPr>
          <p:cNvPr id="4" name="Text Placeholder 3">
            <a:extLst>
              <a:ext uri="{FF2B5EF4-FFF2-40B4-BE49-F238E27FC236}">
                <a16:creationId xmlns:a16="http://schemas.microsoft.com/office/drawing/2014/main" id="{8D7332DE-8BE4-08D6-FDFE-4B617254C4A9}"/>
              </a:ext>
            </a:extLst>
          </p:cNvPr>
          <p:cNvSpPr>
            <a:spLocks noGrp="1"/>
          </p:cNvSpPr>
          <p:nvPr>
            <p:ph type="body" sz="quarter" idx="11"/>
          </p:nvPr>
        </p:nvSpPr>
        <p:spPr/>
        <p:txBody>
          <a:bodyPr/>
          <a:lstStyle/>
          <a:p>
            <a:r>
              <a:rPr lang="en-US" dirty="0"/>
              <a:t>Art 21 &amp; 22</a:t>
            </a:r>
            <a:endParaRPr lang="en-NL" dirty="0"/>
          </a:p>
        </p:txBody>
      </p:sp>
      <p:pic>
        <p:nvPicPr>
          <p:cNvPr id="12" name="Picture 11">
            <a:extLst>
              <a:ext uri="{FF2B5EF4-FFF2-40B4-BE49-F238E27FC236}">
                <a16:creationId xmlns:a16="http://schemas.microsoft.com/office/drawing/2014/main" id="{75450F0A-5707-99C0-DA36-12A0E06F11D7}"/>
              </a:ext>
            </a:extLst>
          </p:cNvPr>
          <p:cNvPicPr>
            <a:picLocks noChangeAspect="1"/>
          </p:cNvPicPr>
          <p:nvPr/>
        </p:nvPicPr>
        <p:blipFill>
          <a:blip r:embed="rId2"/>
          <a:stretch>
            <a:fillRect/>
          </a:stretch>
        </p:blipFill>
        <p:spPr>
          <a:xfrm>
            <a:off x="179512" y="1264934"/>
            <a:ext cx="8489537" cy="4756353"/>
          </a:xfrm>
          <a:prstGeom prst="rect">
            <a:avLst/>
          </a:prstGeom>
        </p:spPr>
      </p:pic>
    </p:spTree>
    <p:extLst>
      <p:ext uri="{BB962C8B-B14F-4D97-AF65-F5344CB8AC3E}">
        <p14:creationId xmlns:p14="http://schemas.microsoft.com/office/powerpoint/2010/main" val="2272941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CF10B6C-A21A-D8C6-4C11-CB6C2CF50179}"/>
              </a:ext>
            </a:extLst>
          </p:cNvPr>
          <p:cNvPicPr>
            <a:picLocks noGrp="1" noChangeAspect="1"/>
          </p:cNvPicPr>
          <p:nvPr>
            <p:ph sz="quarter" idx="10"/>
          </p:nvPr>
        </p:nvPicPr>
        <p:blipFill>
          <a:blip r:embed="rId2"/>
          <a:stretch>
            <a:fillRect/>
          </a:stretch>
        </p:blipFill>
        <p:spPr bwMode="auto">
          <a:xfrm>
            <a:off x="251519" y="1412776"/>
            <a:ext cx="8530089"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E3A5E4E6-5CEC-38D3-7201-27ED36FC893D}"/>
              </a:ext>
            </a:extLst>
          </p:cNvPr>
          <p:cNvSpPr>
            <a:spLocks noGrp="1"/>
          </p:cNvSpPr>
          <p:nvPr>
            <p:ph type="title"/>
          </p:nvPr>
        </p:nvSpPr>
        <p:spPr/>
        <p:txBody>
          <a:bodyPr/>
          <a:lstStyle/>
          <a:p>
            <a:r>
              <a:rPr lang="en-US" dirty="0">
                <a:solidFill>
                  <a:srgbClr val="FF0000"/>
                </a:solidFill>
              </a:rPr>
              <a:t>Financial statements</a:t>
            </a:r>
            <a:endParaRPr lang="en-NL" dirty="0"/>
          </a:p>
        </p:txBody>
      </p:sp>
      <p:sp>
        <p:nvSpPr>
          <p:cNvPr id="4" name="Text Placeholder 3">
            <a:extLst>
              <a:ext uri="{FF2B5EF4-FFF2-40B4-BE49-F238E27FC236}">
                <a16:creationId xmlns:a16="http://schemas.microsoft.com/office/drawing/2014/main" id="{B46C9AC9-7362-E59C-A5A9-FD579E6AD1C1}"/>
              </a:ext>
            </a:extLst>
          </p:cNvPr>
          <p:cNvSpPr>
            <a:spLocks noGrp="1"/>
          </p:cNvSpPr>
          <p:nvPr>
            <p:ph type="body" sz="quarter" idx="11"/>
          </p:nvPr>
        </p:nvSpPr>
        <p:spPr/>
        <p:txBody>
          <a:bodyPr/>
          <a:lstStyle/>
          <a:p>
            <a:r>
              <a:rPr lang="en-US" dirty="0"/>
              <a:t>Periodic reporting</a:t>
            </a:r>
            <a:endParaRPr lang="en-NL" dirty="0"/>
          </a:p>
        </p:txBody>
      </p:sp>
    </p:spTree>
    <p:extLst>
      <p:ext uri="{BB962C8B-B14F-4D97-AF65-F5344CB8AC3E}">
        <p14:creationId xmlns:p14="http://schemas.microsoft.com/office/powerpoint/2010/main" val="2905949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FA08378-90A7-B113-190B-5EC772B4B6CC}"/>
              </a:ext>
            </a:extLst>
          </p:cNvPr>
          <p:cNvPicPr>
            <a:picLocks noGrp="1" noChangeAspect="1"/>
          </p:cNvPicPr>
          <p:nvPr>
            <p:ph sz="quarter" idx="10"/>
          </p:nvPr>
        </p:nvPicPr>
        <p:blipFill>
          <a:blip r:embed="rId2"/>
          <a:stretch>
            <a:fillRect/>
          </a:stretch>
        </p:blipFill>
        <p:spPr bwMode="auto">
          <a:xfrm>
            <a:off x="107504" y="1668250"/>
            <a:ext cx="8280400" cy="449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2230C082-F805-47C4-7DA1-035CB3A80D06}"/>
              </a:ext>
            </a:extLst>
          </p:cNvPr>
          <p:cNvSpPr>
            <a:spLocks noGrp="1"/>
          </p:cNvSpPr>
          <p:nvPr>
            <p:ph type="title"/>
          </p:nvPr>
        </p:nvSpPr>
        <p:spPr/>
        <p:txBody>
          <a:bodyPr/>
          <a:lstStyle/>
          <a:p>
            <a:r>
              <a:rPr lang="en-US" dirty="0">
                <a:solidFill>
                  <a:srgbClr val="FF0000"/>
                </a:solidFill>
              </a:rPr>
              <a:t>Keeping records</a:t>
            </a:r>
            <a:endParaRPr lang="en-NL" dirty="0"/>
          </a:p>
        </p:txBody>
      </p:sp>
      <p:sp>
        <p:nvSpPr>
          <p:cNvPr id="4" name="Text Placeholder 3">
            <a:extLst>
              <a:ext uri="{FF2B5EF4-FFF2-40B4-BE49-F238E27FC236}">
                <a16:creationId xmlns:a16="http://schemas.microsoft.com/office/drawing/2014/main" id="{8AAA685B-E7C4-E7C8-9F9C-7844FBF2CC31}"/>
              </a:ext>
            </a:extLst>
          </p:cNvPr>
          <p:cNvSpPr>
            <a:spLocks noGrp="1"/>
          </p:cNvSpPr>
          <p:nvPr>
            <p:ph type="body" sz="quarter" idx="11"/>
          </p:nvPr>
        </p:nvSpPr>
        <p:spPr/>
        <p:txBody>
          <a:bodyPr/>
          <a:lstStyle/>
          <a:p>
            <a:r>
              <a:rPr lang="en-US" dirty="0"/>
              <a:t>You need vs. You don’t need, however…</a:t>
            </a:r>
            <a:endParaRPr lang="en-NL" dirty="0"/>
          </a:p>
        </p:txBody>
      </p:sp>
    </p:spTree>
    <p:extLst>
      <p:ext uri="{BB962C8B-B14F-4D97-AF65-F5344CB8AC3E}">
        <p14:creationId xmlns:p14="http://schemas.microsoft.com/office/powerpoint/2010/main" val="2019253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9A9A2F-83E0-CDA2-CF10-46DEA243EBF6}"/>
              </a:ext>
            </a:extLst>
          </p:cNvPr>
          <p:cNvPicPr>
            <a:picLocks noGrp="1" noChangeAspect="1"/>
          </p:cNvPicPr>
          <p:nvPr>
            <p:ph sz="quarter" idx="10"/>
          </p:nvPr>
        </p:nvPicPr>
        <p:blipFill>
          <a:blip r:embed="rId2"/>
          <a:stretch>
            <a:fillRect/>
          </a:stretch>
        </p:blipFill>
        <p:spPr bwMode="auto">
          <a:xfrm>
            <a:off x="467544" y="1253698"/>
            <a:ext cx="6984776" cy="5055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45267545-BDB5-74E5-B017-DA3901DA7024}"/>
              </a:ext>
            </a:extLst>
          </p:cNvPr>
          <p:cNvSpPr>
            <a:spLocks noGrp="1"/>
          </p:cNvSpPr>
          <p:nvPr>
            <p:ph type="title"/>
          </p:nvPr>
        </p:nvSpPr>
        <p:spPr/>
        <p:txBody>
          <a:bodyPr/>
          <a:lstStyle/>
          <a:p>
            <a:r>
              <a:rPr lang="en-US" dirty="0"/>
              <a:t>Suspension of the payment deadline</a:t>
            </a:r>
            <a:endParaRPr lang="en-NL" dirty="0"/>
          </a:p>
        </p:txBody>
      </p:sp>
      <p:sp>
        <p:nvSpPr>
          <p:cNvPr id="4" name="Text Placeholder 3">
            <a:extLst>
              <a:ext uri="{FF2B5EF4-FFF2-40B4-BE49-F238E27FC236}">
                <a16:creationId xmlns:a16="http://schemas.microsoft.com/office/drawing/2014/main" id="{C09B3424-7FCA-EC1E-0F24-007A2EE82B5B}"/>
              </a:ext>
            </a:extLst>
          </p:cNvPr>
          <p:cNvSpPr>
            <a:spLocks noGrp="1"/>
          </p:cNvSpPr>
          <p:nvPr>
            <p:ph type="body" sz="quarter" idx="11"/>
          </p:nvPr>
        </p:nvSpPr>
        <p:spPr/>
        <p:txBody>
          <a:bodyPr/>
          <a:lstStyle/>
          <a:p>
            <a:r>
              <a:rPr lang="en-US" dirty="0"/>
              <a:t>Examples of comments that suspend the payment </a:t>
            </a:r>
          </a:p>
          <a:p>
            <a:endParaRPr lang="en-US" dirty="0"/>
          </a:p>
          <a:p>
            <a:endParaRPr lang="en-NL" dirty="0"/>
          </a:p>
        </p:txBody>
      </p:sp>
    </p:spTree>
    <p:extLst>
      <p:ext uri="{BB962C8B-B14F-4D97-AF65-F5344CB8AC3E}">
        <p14:creationId xmlns:p14="http://schemas.microsoft.com/office/powerpoint/2010/main" val="2896909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B21A5C-4407-81A2-EFF3-3F6189D1B1DB}"/>
              </a:ext>
            </a:extLst>
          </p:cNvPr>
          <p:cNvSpPr>
            <a:spLocks noGrp="1"/>
          </p:cNvSpPr>
          <p:nvPr>
            <p:ph sz="quarter" idx="10"/>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E2841">
                    <a:lumMod val="50000"/>
                    <a:lumOff val="50000"/>
                  </a:srgbClr>
                </a:solidFill>
                <a:effectLst/>
                <a:uLnTx/>
                <a:uFillTx/>
                <a:latin typeface="Aptos" panose="02110004020202020204"/>
                <a:ea typeface="+mn-ea"/>
                <a:cs typeface="+mn-cs"/>
              </a:rPr>
              <a:t>No</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 for Horizon Europe lump sum grants, a Certificate on the Financial Statements (CFS/audit certificate) is generally not required. The EC guidance explicitly states: “Certificates on the financial statements are not used in lump sum grants.”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Lump sum projects are not based on reimbursement of actual costs. Instead, payment is linked to completion of work packages and deliverables.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Therefore: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No detailed financial reporting of actual costs,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No usual financial audits on declared costs,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And no mandatory CFS threshold (e.g. €430k) apply in the normal way for lump sum 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However, you should keep:</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technical documentation proving the work was carried out,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evidence of deliverables and milestones,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and records required by national law/internal procedures.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0000"/>
                </a:solidFill>
                <a:effectLst/>
                <a:uLnTx/>
                <a:uFillTx/>
                <a:latin typeface="Aptos" panose="02110004020202020204"/>
                <a:ea typeface="+mn-ea"/>
                <a:cs typeface="+mn-cs"/>
              </a:rPr>
              <a:t>Hint:  EU bodies such as the European Commission, OLAF, or the European Court of Auditors may still perform checks or reviews on implementation, but these focus on whether the agreed work was completed — not on validating actual eligible costs via a CFS.</a:t>
            </a:r>
          </a:p>
          <a:p>
            <a:endParaRPr lang="en-NL" dirty="0"/>
          </a:p>
        </p:txBody>
      </p:sp>
      <p:sp>
        <p:nvSpPr>
          <p:cNvPr id="3" name="Title 2">
            <a:extLst>
              <a:ext uri="{FF2B5EF4-FFF2-40B4-BE49-F238E27FC236}">
                <a16:creationId xmlns:a16="http://schemas.microsoft.com/office/drawing/2014/main" id="{05AA0841-D8D1-2D7B-42D8-632E3C220E57}"/>
              </a:ext>
            </a:extLst>
          </p:cNvPr>
          <p:cNvSpPr>
            <a:spLocks noGrp="1"/>
          </p:cNvSpPr>
          <p:nvPr>
            <p:ph type="title"/>
          </p:nvPr>
        </p:nvSpPr>
        <p:spPr/>
        <p:txBody>
          <a:bodyPr/>
          <a:lstStyle/>
          <a:p>
            <a:r>
              <a:rPr lang="en-US" dirty="0"/>
              <a:t>Is audit certificate needed for lump costing under Horizon Europe?</a:t>
            </a:r>
            <a:endParaRPr lang="en-NL" dirty="0"/>
          </a:p>
        </p:txBody>
      </p:sp>
    </p:spTree>
    <p:extLst>
      <p:ext uri="{BB962C8B-B14F-4D97-AF65-F5344CB8AC3E}">
        <p14:creationId xmlns:p14="http://schemas.microsoft.com/office/powerpoint/2010/main" val="3010239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E22FBD-D852-DD05-A41D-35497D081284}"/>
              </a:ext>
            </a:extLst>
          </p:cNvPr>
          <p:cNvSpPr>
            <a:spLocks noGrp="1"/>
          </p:cNvSpPr>
          <p:nvPr>
            <p:ph sz="quarter" idx="10"/>
          </p:nvPr>
        </p:nvSpPr>
        <p:spPr>
          <a:xfrm>
            <a:off x="323528" y="764704"/>
            <a:ext cx="8425185" cy="5759921"/>
          </a:xfrm>
        </p:spPr>
        <p:txBody>
          <a:bodyPr>
            <a:normAutofit lnSpcReduction="10000"/>
          </a:bodyPr>
          <a:lstStyle/>
          <a:p>
            <a:pPr>
              <a:lnSpc>
                <a:spcPct val="120000"/>
              </a:lnSpc>
              <a:spcAft>
                <a:spcPts val="800"/>
              </a:spcAft>
            </a:pPr>
            <a:r>
              <a:rPr lang="en-NL" dirty="0">
                <a:solidFill>
                  <a:srgbClr val="1D1D1B"/>
                </a:solidFill>
                <a:effectLst/>
                <a:ea typeface="Aptos" panose="020B0004020202020204" pitchFamily="34" charset="0"/>
                <a:cs typeface="Times New Roman" panose="02020603050405020304" pitchFamily="18" charset="0"/>
              </a:rPr>
              <a:t>Lump sum project funding removes all obligations on actual cost reporting and financial ex post audits. No reporting of actual cost</a:t>
            </a:r>
            <a:r>
              <a:rPr lang="en-US" dirty="0">
                <a:solidFill>
                  <a:srgbClr val="1D1D1B"/>
                </a:solidFill>
                <a:effectLst/>
                <a:ea typeface="Aptos" panose="020B0004020202020204" pitchFamily="34" charset="0"/>
                <a:cs typeface="Times New Roman" panose="02020603050405020304" pitchFamily="18" charset="0"/>
              </a:rPr>
              <a:t>.</a:t>
            </a:r>
          </a:p>
          <a:p>
            <a:pPr>
              <a:lnSpc>
                <a:spcPct val="120000"/>
              </a:lnSpc>
              <a:spcAft>
                <a:spcPts val="800"/>
              </a:spcAft>
            </a:pPr>
            <a:r>
              <a:rPr lang="en-GB" dirty="0">
                <a:solidFill>
                  <a:srgbClr val="1D1D1B"/>
                </a:solidFill>
                <a:cs typeface="Times New Roman" panose="02020603050405020304" pitchFamily="18" charset="0"/>
              </a:rPr>
              <a:t>One objective of lump sum funding is to reduce administrative burden and financial errors associated with reporting actual costs</a:t>
            </a:r>
          </a:p>
          <a:p>
            <a:pPr>
              <a:lnSpc>
                <a:spcPct val="120000"/>
              </a:lnSpc>
              <a:spcAft>
                <a:spcPts val="800"/>
              </a:spcAft>
            </a:pPr>
            <a:r>
              <a:rPr lang="en-NL" dirty="0">
                <a:solidFill>
                  <a:srgbClr val="1D1D1B"/>
                </a:solidFill>
                <a:effectLst/>
                <a:ea typeface="Aptos" panose="020B0004020202020204" pitchFamily="34" charset="0"/>
                <a:cs typeface="Times New Roman" panose="02020603050405020304" pitchFamily="18" charset="0"/>
              </a:rPr>
              <a:t>No financial checks, reviews and audits. </a:t>
            </a:r>
            <a:r>
              <a:rPr lang="en-US" dirty="0">
                <a:solidFill>
                  <a:srgbClr val="1D1D1B"/>
                </a:solidFill>
                <a:effectLst/>
                <a:ea typeface="Aptos" panose="020B0004020202020204" pitchFamily="34" charset="0"/>
                <a:cs typeface="Times New Roman" panose="02020603050405020304" pitchFamily="18" charset="0"/>
              </a:rPr>
              <a:t>Ex-post checks, reviews and audits </a:t>
            </a:r>
            <a:r>
              <a:rPr lang="en-US" dirty="0">
                <a:solidFill>
                  <a:srgbClr val="FF0000"/>
                </a:solidFill>
                <a:effectLst/>
                <a:ea typeface="Aptos" panose="020B0004020202020204" pitchFamily="34" charset="0"/>
                <a:cs typeface="Times New Roman" panose="02020603050405020304" pitchFamily="18" charset="0"/>
              </a:rPr>
              <a:t>are limited only to proper implementation (technical) of the action and compliance with non-financial obligations of the grant agreement.</a:t>
            </a:r>
          </a:p>
          <a:p>
            <a:pPr marL="342900" marR="0" lvl="0" indent="-342900" algn="l" defTabSz="914400" rtl="0" eaLnBrk="1" fontAlgn="base" latinLnBrk="0" hangingPunct="1">
              <a:lnSpc>
                <a:spcPct val="120000"/>
              </a:lnSpc>
              <a:spcBef>
                <a:spcPct val="20000"/>
              </a:spcBef>
              <a:spcAft>
                <a:spcPts val="800"/>
              </a:spcAft>
              <a:buClr>
                <a:srgbClr val="B72C3E"/>
              </a:buClr>
              <a:buSzTx/>
              <a:buFont typeface="Arial" charset="0"/>
              <a:buChar char="•"/>
              <a:tabLst/>
              <a:defRPr/>
            </a:pPr>
            <a:r>
              <a:rPr kumimoji="0" lang="en-US"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rPr>
              <a:t>Ex-post controls are focused on technical implementation of the project and not on financial management</a:t>
            </a:r>
          </a:p>
          <a:p>
            <a:pPr marL="0" indent="0">
              <a:lnSpc>
                <a:spcPct val="120000"/>
              </a:lnSpc>
              <a:spcAft>
                <a:spcPts val="800"/>
              </a:spcAft>
              <a:buNone/>
            </a:pPr>
            <a:endParaRPr lang="en-US" sz="2400" dirty="0">
              <a:solidFill>
                <a:srgbClr val="1D1D1B"/>
              </a:solidFill>
              <a:effectLst/>
              <a:ea typeface="Aptos" panose="020B0004020202020204" pitchFamily="34" charset="0"/>
              <a:cs typeface="Times New Roman" panose="02020603050405020304" pitchFamily="18" charset="0"/>
            </a:endParaRPr>
          </a:p>
          <a:p>
            <a:pPr marL="0" indent="0">
              <a:lnSpc>
                <a:spcPct val="120000"/>
              </a:lnSpc>
              <a:spcAft>
                <a:spcPts val="800"/>
              </a:spcAft>
              <a:buNone/>
            </a:pPr>
            <a:endParaRPr lang="en-US" dirty="0">
              <a:solidFill>
                <a:srgbClr val="1D1D1B"/>
              </a:solidFill>
              <a:cs typeface="Times New Roman" panose="02020603050405020304" pitchFamily="18" charset="0"/>
            </a:endParaRPr>
          </a:p>
          <a:p>
            <a:pPr>
              <a:lnSpc>
                <a:spcPct val="120000"/>
              </a:lnSpc>
              <a:spcAft>
                <a:spcPts val="800"/>
              </a:spcAft>
            </a:pPr>
            <a:endParaRPr lang="en-US" dirty="0">
              <a:solidFill>
                <a:srgbClr val="1D1D1B"/>
              </a:solidFill>
              <a:cs typeface="Times New Roman" panose="02020603050405020304" pitchFamily="18" charset="0"/>
            </a:endParaRPr>
          </a:p>
          <a:p>
            <a:pPr>
              <a:lnSpc>
                <a:spcPct val="120000"/>
              </a:lnSpc>
              <a:spcAft>
                <a:spcPts val="800"/>
              </a:spcAft>
            </a:pPr>
            <a:endParaRPr lang="en-GB" dirty="0">
              <a:solidFill>
                <a:srgbClr val="1D1D1B"/>
              </a:solidFill>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002840F7-2B9B-146A-BED7-08DDF3524C86}"/>
              </a:ext>
            </a:extLst>
          </p:cNvPr>
          <p:cNvSpPr>
            <a:spLocks noGrp="1"/>
          </p:cNvSpPr>
          <p:nvPr>
            <p:ph type="title"/>
          </p:nvPr>
        </p:nvSpPr>
        <p:spPr/>
        <p:txBody>
          <a:bodyPr/>
          <a:lstStyle/>
          <a:p>
            <a:r>
              <a:rPr lang="en-US" dirty="0"/>
              <a:t>LUMP SUM FUNDING BASIC PRINCIPLES (1)</a:t>
            </a:r>
            <a:endParaRPr lang="en-GB" dirty="0"/>
          </a:p>
        </p:txBody>
      </p:sp>
      <p:pic>
        <p:nvPicPr>
          <p:cNvPr id="5" name="Picture 4">
            <a:extLst>
              <a:ext uri="{FF2B5EF4-FFF2-40B4-BE49-F238E27FC236}">
                <a16:creationId xmlns:a16="http://schemas.microsoft.com/office/drawing/2014/main" id="{9BAB03F2-6902-70C8-E8AD-D414F731A75D}"/>
              </a:ext>
            </a:extLst>
          </p:cNvPr>
          <p:cNvPicPr>
            <a:picLocks noChangeAspect="1"/>
          </p:cNvPicPr>
          <p:nvPr/>
        </p:nvPicPr>
        <p:blipFill>
          <a:blip r:embed="rId3"/>
          <a:stretch>
            <a:fillRect/>
          </a:stretch>
        </p:blipFill>
        <p:spPr>
          <a:xfrm>
            <a:off x="6857802" y="6093296"/>
            <a:ext cx="2286198" cy="695004"/>
          </a:xfrm>
          <a:prstGeom prst="rect">
            <a:avLst/>
          </a:prstGeom>
        </p:spPr>
      </p:pic>
    </p:spTree>
    <p:extLst>
      <p:ext uri="{BB962C8B-B14F-4D97-AF65-F5344CB8AC3E}">
        <p14:creationId xmlns:p14="http://schemas.microsoft.com/office/powerpoint/2010/main" val="837753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10A805-4D85-424E-A6E2-3B45122AECDF}"/>
              </a:ext>
            </a:extLst>
          </p:cNvPr>
          <p:cNvSpPr>
            <a:spLocks noGrp="1"/>
          </p:cNvSpPr>
          <p:nvPr>
            <p:ph sz="quarter" idx="10"/>
          </p:nvPr>
        </p:nvSpPr>
        <p:spPr/>
        <p:txBody>
          <a:bodyPr/>
          <a:lstStyle/>
          <a:p>
            <a:pPr marL="0" indent="0" algn="ctr">
              <a:buNone/>
            </a:pPr>
            <a:r>
              <a:rPr lang="en-GB" sz="4800" dirty="0"/>
              <a:t>Thank you very much for your attention</a:t>
            </a:r>
          </a:p>
          <a:p>
            <a:pPr marL="0" indent="0" algn="ctr">
              <a:buNone/>
            </a:pPr>
            <a:r>
              <a:rPr lang="en-GB" sz="4800" dirty="0"/>
              <a:t>Do you have any questions?</a:t>
            </a:r>
          </a:p>
        </p:txBody>
      </p:sp>
    </p:spTree>
    <p:extLst>
      <p:ext uri="{BB962C8B-B14F-4D97-AF65-F5344CB8AC3E}">
        <p14:creationId xmlns:p14="http://schemas.microsoft.com/office/powerpoint/2010/main" val="1005800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16FA9-2326-4664-D293-19D3CBE03F47}"/>
              </a:ext>
            </a:extLst>
          </p:cNvPr>
          <p:cNvSpPr>
            <a:spLocks noGrp="1"/>
          </p:cNvSpPr>
          <p:nvPr>
            <p:ph type="title"/>
          </p:nvPr>
        </p:nvSpPr>
        <p:spPr/>
        <p:txBody>
          <a:bodyPr/>
          <a:lstStyle/>
          <a:p>
            <a:r>
              <a:rPr lang="en-US" dirty="0"/>
              <a:t>EDCTP Association as Coordinator</a:t>
            </a:r>
            <a:endParaRPr lang="en-NL" dirty="0"/>
          </a:p>
        </p:txBody>
      </p:sp>
      <p:sp>
        <p:nvSpPr>
          <p:cNvPr id="3" name="Text Placeholder 2">
            <a:extLst>
              <a:ext uri="{FF2B5EF4-FFF2-40B4-BE49-F238E27FC236}">
                <a16:creationId xmlns:a16="http://schemas.microsoft.com/office/drawing/2014/main" id="{9325E8B6-0BB4-4D65-F6E9-CF2AB585F980}"/>
              </a:ext>
            </a:extLst>
          </p:cNvPr>
          <p:cNvSpPr>
            <a:spLocks noGrp="1"/>
          </p:cNvSpPr>
          <p:nvPr>
            <p:ph type="body" sz="quarter" idx="11"/>
          </p:nvPr>
        </p:nvSpPr>
        <p:spPr/>
        <p:txBody>
          <a:bodyPr/>
          <a:lstStyle/>
          <a:p>
            <a:r>
              <a:rPr lang="en-US" dirty="0"/>
              <a:t>Roles and responsibilities</a:t>
            </a:r>
            <a:endParaRPr lang="en-NL" dirty="0"/>
          </a:p>
        </p:txBody>
      </p:sp>
      <p:pic>
        <p:nvPicPr>
          <p:cNvPr id="8" name="Picture 7">
            <a:extLst>
              <a:ext uri="{FF2B5EF4-FFF2-40B4-BE49-F238E27FC236}">
                <a16:creationId xmlns:a16="http://schemas.microsoft.com/office/drawing/2014/main" id="{7C68513E-36A8-6614-65B4-A7A2E721A2C6}"/>
              </a:ext>
            </a:extLst>
          </p:cNvPr>
          <p:cNvPicPr>
            <a:picLocks noChangeAspect="1"/>
          </p:cNvPicPr>
          <p:nvPr/>
        </p:nvPicPr>
        <p:blipFill>
          <a:blip r:embed="rId2"/>
          <a:stretch>
            <a:fillRect/>
          </a:stretch>
        </p:blipFill>
        <p:spPr>
          <a:xfrm>
            <a:off x="1062037" y="2052637"/>
            <a:ext cx="7019925" cy="2752725"/>
          </a:xfrm>
          <a:prstGeom prst="rect">
            <a:avLst/>
          </a:prstGeom>
        </p:spPr>
      </p:pic>
      <p:pic>
        <p:nvPicPr>
          <p:cNvPr id="18" name="Content Placeholder 17">
            <a:extLst>
              <a:ext uri="{FF2B5EF4-FFF2-40B4-BE49-F238E27FC236}">
                <a16:creationId xmlns:a16="http://schemas.microsoft.com/office/drawing/2014/main" id="{4738D0CA-7EE3-2B67-BE81-0FFF2CBEDEE9}"/>
              </a:ext>
            </a:extLst>
          </p:cNvPr>
          <p:cNvPicPr>
            <a:picLocks noGrp="1" noChangeAspect="1"/>
          </p:cNvPicPr>
          <p:nvPr>
            <p:ph sz="quarter" idx="10"/>
          </p:nvPr>
        </p:nvPicPr>
        <p:blipFill>
          <a:blip r:embed="rId3"/>
          <a:stretch>
            <a:fillRect/>
          </a:stretch>
        </p:blipFill>
        <p:spPr bwMode="auto">
          <a:xfrm>
            <a:off x="0" y="1772816"/>
            <a:ext cx="9133612" cy="357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7752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C2729-7AC9-0605-3A33-234C2489EC9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0FFCE1-4383-A8D2-C0AF-8D96428337F4}"/>
              </a:ext>
            </a:extLst>
          </p:cNvPr>
          <p:cNvSpPr>
            <a:spLocks noGrp="1"/>
          </p:cNvSpPr>
          <p:nvPr>
            <p:ph sz="quarter" idx="10"/>
          </p:nvPr>
        </p:nvSpPr>
        <p:spPr>
          <a:xfrm>
            <a:off x="468313" y="764704"/>
            <a:ext cx="8280400" cy="5759921"/>
          </a:xfrm>
        </p:spPr>
        <p:txBody>
          <a:bodyPr>
            <a:normAutofit lnSpcReduction="10000"/>
          </a:bodyPr>
          <a:lstStyle/>
          <a:p>
            <a:pPr marL="342900" marR="0" lvl="0" indent="-342900" algn="l" defTabSz="914400" rtl="0" eaLnBrk="1" fontAlgn="base" latinLnBrk="0" hangingPunct="1">
              <a:lnSpc>
                <a:spcPct val="120000"/>
              </a:lnSpc>
              <a:spcBef>
                <a:spcPct val="20000"/>
              </a:spcBef>
              <a:spcAft>
                <a:spcPts val="800"/>
              </a:spcAft>
              <a:buClr>
                <a:srgbClr val="B72C3E"/>
              </a:buClr>
              <a:buSzTx/>
              <a:buFont typeface="Arial" charset="0"/>
              <a:buChar char="•"/>
              <a:tabLst/>
              <a:defRPr/>
            </a:pP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rPr>
              <a:t>Beneficiaries are not required to submit periodic financial reports and are therefore not required to maintain financial records and supporting documents</a:t>
            </a:r>
            <a:r>
              <a:rPr kumimoji="0" lang="en-US"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rPr>
              <a:t> in lump sum funding</a:t>
            </a: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rPr>
              <a:t>. Beneficiaries don’t need</a:t>
            </a:r>
            <a:r>
              <a:rPr kumimoji="0" lang="en-US"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rPr>
              <a:t> in lump sum funding</a:t>
            </a: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rPr>
              <a:t>: </a:t>
            </a:r>
            <a:endParaRPr kumimoji="0" lang="en-US"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Times New Roman" panose="02020603050405020304" pitchFamily="18" charset="0"/>
            </a:endParaRPr>
          </a:p>
          <a:p>
            <a:pPr marL="742950" marR="0" lvl="1" indent="-285750" algn="l" defTabSz="914400" rtl="0" eaLnBrk="1" fontAlgn="base" latinLnBrk="0" hangingPunct="1">
              <a:lnSpc>
                <a:spcPct val="120000"/>
              </a:lnSpc>
              <a:spcBef>
                <a:spcPct val="20000"/>
              </a:spcBef>
              <a:spcAft>
                <a:spcPts val="0"/>
              </a:spcAft>
              <a:buClr>
                <a:srgbClr val="B72C3E"/>
              </a:buClr>
              <a:buSzTx/>
              <a:buFont typeface="Wingdings" panose="05000000000000000000" pitchFamily="2" charset="2"/>
              <a:buChar char="ü"/>
              <a:tabLst/>
              <a:defRPr/>
            </a:pP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Segoe UI" panose="020B0502040204020203" pitchFamily="34" charset="0"/>
              </a:rPr>
              <a:t>Timesheets</a:t>
            </a:r>
            <a:endParaRPr kumimoji="0" lang="en-GB" sz="2200" b="0" i="0" u="none" strike="noStrike" kern="1200" cap="none" spc="0" normalizeH="0" baseline="0" noProof="0" dirty="0">
              <a:ln>
                <a:noFill/>
              </a:ln>
              <a:solidFill>
                <a:prstClr val="black"/>
              </a:solidFill>
              <a:effectLst/>
              <a:uLnTx/>
              <a:uFillTx/>
              <a:latin typeface="Segoe UI" panose="020B0502040204020203" pitchFamily="34" charset="0"/>
              <a:ea typeface="Aptos" panose="020B0004020202020204" pitchFamily="34" charset="0"/>
              <a:cs typeface="Segoe UI" panose="020B0502040204020203" pitchFamily="34" charset="0"/>
            </a:endParaRPr>
          </a:p>
          <a:p>
            <a:pPr marL="742950" marR="0" lvl="1" indent="-285750" algn="l" defTabSz="914400" rtl="0" eaLnBrk="1" fontAlgn="base" latinLnBrk="0" hangingPunct="1">
              <a:lnSpc>
                <a:spcPct val="120000"/>
              </a:lnSpc>
              <a:spcBef>
                <a:spcPct val="20000"/>
              </a:spcBef>
              <a:spcAft>
                <a:spcPts val="0"/>
              </a:spcAft>
              <a:buClr>
                <a:srgbClr val="B72C3E"/>
              </a:buClr>
              <a:buSzTx/>
              <a:buFont typeface="Wingdings" panose="05000000000000000000" pitchFamily="2" charset="2"/>
              <a:buChar char="ü"/>
              <a:tabLst/>
              <a:defRPr/>
            </a:pP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Segoe UI" panose="020B0502040204020203" pitchFamily="34" charset="0"/>
              </a:rPr>
              <a:t>Payslips or contracts</a:t>
            </a:r>
            <a:endParaRPr kumimoji="0" lang="en-GB" sz="2200" b="0" i="0" u="none" strike="noStrike" kern="1200" cap="none" spc="0" normalizeH="0" baseline="0" noProof="0" dirty="0">
              <a:ln>
                <a:noFill/>
              </a:ln>
              <a:solidFill>
                <a:prstClr val="black"/>
              </a:solidFill>
              <a:effectLst/>
              <a:uLnTx/>
              <a:uFillTx/>
              <a:latin typeface="Segoe UI" panose="020B0502040204020203" pitchFamily="34" charset="0"/>
              <a:ea typeface="Aptos" panose="020B0004020202020204" pitchFamily="34" charset="0"/>
              <a:cs typeface="Segoe UI" panose="020B0502040204020203" pitchFamily="34" charset="0"/>
            </a:endParaRPr>
          </a:p>
          <a:p>
            <a:pPr marL="742950" marR="0" lvl="1" indent="-285750" algn="l" defTabSz="914400" rtl="0" eaLnBrk="1" fontAlgn="base" latinLnBrk="0" hangingPunct="1">
              <a:lnSpc>
                <a:spcPct val="120000"/>
              </a:lnSpc>
              <a:spcBef>
                <a:spcPct val="20000"/>
              </a:spcBef>
              <a:spcAft>
                <a:spcPts val="0"/>
              </a:spcAft>
              <a:buClr>
                <a:srgbClr val="B72C3E"/>
              </a:buClr>
              <a:buSzTx/>
              <a:buFont typeface="Wingdings" panose="05000000000000000000" pitchFamily="2" charset="2"/>
              <a:buChar char="ü"/>
              <a:tabLst/>
              <a:defRPr/>
            </a:pP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Segoe UI" panose="020B0502040204020203" pitchFamily="34" charset="0"/>
              </a:rPr>
              <a:t>Depreciation policy</a:t>
            </a:r>
            <a:endParaRPr kumimoji="0" lang="en-GB" sz="2200" b="0" i="0" u="none" strike="noStrike" kern="1200" cap="none" spc="0" normalizeH="0" baseline="0" noProof="0" dirty="0">
              <a:ln>
                <a:noFill/>
              </a:ln>
              <a:solidFill>
                <a:prstClr val="black"/>
              </a:solidFill>
              <a:effectLst/>
              <a:uLnTx/>
              <a:uFillTx/>
              <a:latin typeface="Segoe UI" panose="020B0502040204020203" pitchFamily="34" charset="0"/>
              <a:ea typeface="Aptos" panose="020B0004020202020204" pitchFamily="34" charset="0"/>
              <a:cs typeface="Segoe UI" panose="020B0502040204020203" pitchFamily="34" charset="0"/>
            </a:endParaRPr>
          </a:p>
          <a:p>
            <a:pPr marL="742950" marR="0" lvl="1" indent="-285750" algn="l" defTabSz="914400" rtl="0" eaLnBrk="1" fontAlgn="base" latinLnBrk="0" hangingPunct="1">
              <a:lnSpc>
                <a:spcPct val="120000"/>
              </a:lnSpc>
              <a:spcBef>
                <a:spcPct val="20000"/>
              </a:spcBef>
              <a:spcAft>
                <a:spcPts val="0"/>
              </a:spcAft>
              <a:buClr>
                <a:srgbClr val="B72C3E"/>
              </a:buClr>
              <a:buSzTx/>
              <a:buFont typeface="Wingdings" panose="05000000000000000000" pitchFamily="2" charset="2"/>
              <a:buChar char="ü"/>
              <a:tabLst/>
              <a:defRPr/>
            </a:pPr>
            <a:r>
              <a:rPr kumimoji="0" lang="en-NL" sz="2200" b="0" i="0" u="none" strike="noStrike" kern="1200" cap="none" spc="0" normalizeH="0" baseline="0" noProof="0" dirty="0">
                <a:ln>
                  <a:noFill/>
                </a:ln>
                <a:solidFill>
                  <a:srgbClr val="1D1D1B"/>
                </a:solidFill>
                <a:effectLst/>
                <a:uLnTx/>
                <a:uFillTx/>
                <a:latin typeface="Segoe UI" panose="020B0502040204020203" pitchFamily="34" charset="0"/>
                <a:ea typeface="Aptos" panose="020B0004020202020204" pitchFamily="34" charset="0"/>
                <a:cs typeface="Segoe UI" panose="020B0502040204020203" pitchFamily="34" charset="0"/>
              </a:rPr>
              <a:t>Invoices</a:t>
            </a:r>
            <a:endParaRPr lang="en-US" sz="2200" dirty="0">
              <a:solidFill>
                <a:srgbClr val="1D1D1B"/>
              </a:solidFill>
              <a:ea typeface="Aptos" panose="020B0004020202020204" pitchFamily="34" charset="0"/>
            </a:endParaRPr>
          </a:p>
          <a:p>
            <a:pPr marL="457200" marR="0" lvl="1" indent="0" algn="l" defTabSz="914400" rtl="0" eaLnBrk="1" fontAlgn="base" latinLnBrk="0" hangingPunct="1">
              <a:lnSpc>
                <a:spcPct val="120000"/>
              </a:lnSpc>
              <a:spcBef>
                <a:spcPct val="20000"/>
              </a:spcBef>
              <a:spcAft>
                <a:spcPts val="0"/>
              </a:spcAft>
              <a:buClr>
                <a:srgbClr val="B72C3E"/>
              </a:buClr>
              <a:buSzTx/>
              <a:buNone/>
              <a:tabLst/>
              <a:defRPr/>
            </a:pPr>
            <a:r>
              <a:rPr lang="en-US" sz="2200" b="1" dirty="0">
                <a:solidFill>
                  <a:srgbClr val="1D1D1B"/>
                </a:solidFill>
                <a:ea typeface="Aptos" panose="020B0004020202020204" pitchFamily="34" charset="0"/>
              </a:rPr>
              <a:t>WHY? </a:t>
            </a:r>
            <a:r>
              <a:rPr lang="en-US" sz="2200" dirty="0">
                <a:solidFill>
                  <a:srgbClr val="1D1D1B"/>
                </a:solidFill>
                <a:ea typeface="Aptos" panose="020B0004020202020204" pitchFamily="34" charset="0"/>
              </a:rPr>
              <a:t>– payments is based on budget per work packages</a:t>
            </a:r>
            <a:endParaRPr kumimoji="0" lang="en-GB" sz="2200" b="0" i="0" u="none" strike="noStrike" kern="1200" cap="none" spc="0" normalizeH="0" baseline="0" noProof="0" dirty="0">
              <a:ln>
                <a:noFill/>
              </a:ln>
              <a:solidFill>
                <a:prstClr val="black"/>
              </a:solidFill>
              <a:effectLst/>
              <a:uLnTx/>
              <a:uFillTx/>
              <a:latin typeface="Segoe UI" panose="020B0502040204020203" pitchFamily="34" charset="0"/>
              <a:ea typeface="Aptos" panose="020B0004020202020204" pitchFamily="34" charset="0"/>
              <a:cs typeface="Segoe UI" panose="020B0502040204020203" pitchFamily="34" charset="0"/>
            </a:endParaRPr>
          </a:p>
          <a:p>
            <a:pPr marL="342900" marR="0" lvl="0" indent="-342900" algn="l" defTabSz="914400" rtl="0" eaLnBrk="1" fontAlgn="base" latinLnBrk="0" hangingPunct="1">
              <a:lnSpc>
                <a:spcPct val="120000"/>
              </a:lnSpc>
              <a:spcBef>
                <a:spcPct val="20000"/>
              </a:spcBef>
              <a:spcAft>
                <a:spcPts val="800"/>
              </a:spcAft>
              <a:buClr>
                <a:srgbClr val="B72C3E"/>
              </a:buClr>
              <a:buSzTx/>
              <a:buFont typeface="Arial" charset="0"/>
              <a:buChar char="•"/>
              <a:tabLst/>
              <a:defRPr/>
            </a:pPr>
            <a:r>
              <a:rPr kumimoji="0" lang="en-US" sz="2200" b="0" i="0" u="none" strike="noStrike" kern="1200" cap="none" spc="0" normalizeH="0" baseline="0" noProof="0" dirty="0">
                <a:ln>
                  <a:noFill/>
                </a:ln>
                <a:solidFill>
                  <a:srgbClr val="0070C0"/>
                </a:solidFill>
                <a:effectLst/>
                <a:uLnTx/>
                <a:uFillTx/>
                <a:latin typeface="Segoe UI" panose="020B0502040204020203" pitchFamily="34" charset="0"/>
                <a:cs typeface="Times New Roman" panose="02020603050405020304" pitchFamily="18" charset="0"/>
              </a:rPr>
              <a:t>Beneficiaries must, however, comply with national accounting and reporting requirements. The above items may still be needed for internal accounting requirements to comply with statutory audits.</a:t>
            </a:r>
          </a:p>
          <a:p>
            <a:pPr marL="0" indent="0">
              <a:lnSpc>
                <a:spcPct val="120000"/>
              </a:lnSpc>
              <a:spcAft>
                <a:spcPts val="800"/>
              </a:spcAft>
              <a:buNone/>
            </a:pPr>
            <a:endParaRPr lang="en-GB" dirty="0">
              <a:solidFill>
                <a:srgbClr val="1D1D1B"/>
              </a:solidFill>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D3F23AF4-5931-8703-6799-46D23D528241}"/>
              </a:ext>
            </a:extLst>
          </p:cNvPr>
          <p:cNvSpPr>
            <a:spLocks noGrp="1"/>
          </p:cNvSpPr>
          <p:nvPr>
            <p:ph type="title"/>
          </p:nvPr>
        </p:nvSpPr>
        <p:spPr/>
        <p:txBody>
          <a:bodyPr/>
          <a:lstStyle/>
          <a:p>
            <a:r>
              <a:rPr lang="en-US" dirty="0"/>
              <a:t>LUMP SUM FUNDING BASIC PRINCIPLES (2)</a:t>
            </a:r>
            <a:endParaRPr lang="en-GB" dirty="0"/>
          </a:p>
        </p:txBody>
      </p:sp>
    </p:spTree>
    <p:extLst>
      <p:ext uri="{BB962C8B-B14F-4D97-AF65-F5344CB8AC3E}">
        <p14:creationId xmlns:p14="http://schemas.microsoft.com/office/powerpoint/2010/main" val="369647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0A9D2-7D85-637C-F0F5-96E4C2A773E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D4C05D-B274-3325-E955-B16B5D9C1FD0}"/>
              </a:ext>
            </a:extLst>
          </p:cNvPr>
          <p:cNvSpPr>
            <a:spLocks noGrp="1"/>
          </p:cNvSpPr>
          <p:nvPr>
            <p:ph sz="quarter" idx="10"/>
          </p:nvPr>
        </p:nvSpPr>
        <p:spPr>
          <a:xfrm>
            <a:off x="323528" y="764704"/>
            <a:ext cx="8425185" cy="5759921"/>
          </a:xfrm>
        </p:spPr>
        <p:txBody>
          <a:bodyPr>
            <a:normAutofit/>
          </a:bodyPr>
          <a:lstStyle/>
          <a:p>
            <a:pPr>
              <a:lnSpc>
                <a:spcPct val="107000"/>
              </a:lnSpc>
              <a:spcAft>
                <a:spcPts val="800"/>
              </a:spcAft>
            </a:pPr>
            <a:r>
              <a:rPr lang="en-NL" dirty="0">
                <a:solidFill>
                  <a:srgbClr val="1D1D1B"/>
                </a:solidFill>
                <a:latin typeface="Open Sans" panose="020B0606030504020204" pitchFamily="34" charset="0"/>
                <a:cs typeface="Arial" panose="020B0604020202020204" pitchFamily="34" charset="0"/>
              </a:rPr>
              <a:t>The overall lump sum is fixed in the grant agreement, including the breakdown by  beneficiary and per work package (Annex 2). </a:t>
            </a:r>
            <a:endParaRPr lang="en-GB" dirty="0">
              <a:solidFill>
                <a:srgbClr val="1D1D1B"/>
              </a:solidFill>
              <a:latin typeface="Open Sans" panose="020B0606030504020204" pitchFamily="34" charset="0"/>
              <a:cs typeface="Arial" panose="020B0604020202020204" pitchFamily="34" charset="0"/>
            </a:endParaRPr>
          </a:p>
          <a:p>
            <a:pPr>
              <a:lnSpc>
                <a:spcPct val="107000"/>
              </a:lnSpc>
              <a:spcAft>
                <a:spcPts val="800"/>
              </a:spcAft>
            </a:pPr>
            <a:r>
              <a:rPr lang="en-NL" sz="2400" dirty="0">
                <a:solidFill>
                  <a:srgbClr val="1D1D1B"/>
                </a:solidFill>
                <a:effectLst/>
                <a:latin typeface="Open Sans" panose="020B0606030504020204" pitchFamily="34" charset="0"/>
                <a:ea typeface="Aptos" panose="020B0004020202020204" pitchFamily="34" charset="0"/>
                <a:cs typeface="Arial" panose="020B0604020202020204" pitchFamily="34" charset="0"/>
              </a:rPr>
              <a:t>The detailed </a:t>
            </a:r>
            <a:r>
              <a:rPr lang="en-US" sz="2400" dirty="0">
                <a:solidFill>
                  <a:srgbClr val="1D1D1B"/>
                </a:solidFill>
                <a:effectLst/>
                <a:latin typeface="Open Sans" panose="020B0606030504020204" pitchFamily="34" charset="0"/>
                <a:ea typeface="Aptos" panose="020B0004020202020204" pitchFamily="34" charset="0"/>
                <a:cs typeface="Arial" panose="020B0604020202020204" pitchFamily="34" charset="0"/>
              </a:rPr>
              <a:t>budget (</a:t>
            </a:r>
            <a:r>
              <a:rPr lang="en-NL" sz="2400" dirty="0">
                <a:solidFill>
                  <a:srgbClr val="1D1D1B"/>
                </a:solidFill>
                <a:effectLst/>
                <a:latin typeface="Open Sans" panose="020B0606030504020204" pitchFamily="34" charset="0"/>
                <a:ea typeface="Aptos" panose="020B0004020202020204" pitchFamily="34" charset="0"/>
                <a:cs typeface="Arial" panose="020B0604020202020204" pitchFamily="34" charset="0"/>
              </a:rPr>
              <a:t>cost estimations</a:t>
            </a:r>
            <a:r>
              <a:rPr lang="en-US" sz="2400" dirty="0">
                <a:solidFill>
                  <a:srgbClr val="1D1D1B"/>
                </a:solidFill>
                <a:effectLst/>
                <a:latin typeface="Open Sans" panose="020B0606030504020204" pitchFamily="34" charset="0"/>
                <a:ea typeface="Aptos" panose="020B0004020202020204" pitchFamily="34" charset="0"/>
                <a:cs typeface="Arial" panose="020B0604020202020204" pitchFamily="34" charset="0"/>
              </a:rPr>
              <a:t>)</a:t>
            </a:r>
            <a:r>
              <a:rPr lang="en-NL" sz="2400" dirty="0">
                <a:solidFill>
                  <a:srgbClr val="1D1D1B"/>
                </a:solidFill>
                <a:effectLst/>
                <a:latin typeface="Open Sans" panose="020B0606030504020204" pitchFamily="34" charset="0"/>
                <a:ea typeface="Aptos" panose="020B0004020202020204" pitchFamily="34" charset="0"/>
                <a:cs typeface="Arial" panose="020B0604020202020204" pitchFamily="34" charset="0"/>
              </a:rPr>
              <a:t> submitted with the proposal do not become part of the grant agreement.</a:t>
            </a:r>
            <a:endParaRPr lang="en-GB" sz="1800" dirty="0">
              <a:effectLst/>
              <a:latin typeface="Segoe UI" panose="020B0502040204020203" pitchFamily="34" charset="0"/>
              <a:ea typeface="Aptos" panose="020B0004020202020204" pitchFamily="34" charset="0"/>
              <a:cs typeface="Arial" panose="020B0604020202020204" pitchFamily="34" charset="0"/>
            </a:endParaRPr>
          </a:p>
          <a:p>
            <a:pPr>
              <a:lnSpc>
                <a:spcPct val="120000"/>
              </a:lnSpc>
              <a:spcAft>
                <a:spcPts val="800"/>
              </a:spcAft>
            </a:pPr>
            <a:endParaRPr lang="en-US" dirty="0">
              <a:solidFill>
                <a:srgbClr val="1D1D1B"/>
              </a:solidFill>
              <a:cs typeface="Times New Roman" panose="02020603050405020304" pitchFamily="18" charset="0"/>
            </a:endParaRPr>
          </a:p>
          <a:p>
            <a:pPr>
              <a:lnSpc>
                <a:spcPct val="120000"/>
              </a:lnSpc>
              <a:spcAft>
                <a:spcPts val="800"/>
              </a:spcAft>
            </a:pPr>
            <a:endParaRPr lang="en-GB" dirty="0">
              <a:solidFill>
                <a:srgbClr val="1D1D1B"/>
              </a:solidFill>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0DB8CF74-7E8B-0B1B-72E7-955BF91F19C8}"/>
              </a:ext>
            </a:extLst>
          </p:cNvPr>
          <p:cNvSpPr>
            <a:spLocks noGrp="1"/>
          </p:cNvSpPr>
          <p:nvPr>
            <p:ph type="title"/>
          </p:nvPr>
        </p:nvSpPr>
        <p:spPr/>
        <p:txBody>
          <a:bodyPr/>
          <a:lstStyle/>
          <a:p>
            <a:r>
              <a:rPr lang="en-US" dirty="0"/>
              <a:t>LUMP SUM FUNDING BASIC PRINCIPLES (3)</a:t>
            </a:r>
            <a:endParaRPr lang="en-GB" dirty="0"/>
          </a:p>
        </p:txBody>
      </p:sp>
    </p:spTree>
    <p:extLst>
      <p:ext uri="{BB962C8B-B14F-4D97-AF65-F5344CB8AC3E}">
        <p14:creationId xmlns:p14="http://schemas.microsoft.com/office/powerpoint/2010/main" val="343972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D28D5-27A2-A621-96F0-5AD2EC1F5B66}"/>
              </a:ext>
            </a:extLst>
          </p:cNvPr>
          <p:cNvSpPr>
            <a:spLocks noGrp="1"/>
          </p:cNvSpPr>
          <p:nvPr>
            <p:ph type="title"/>
          </p:nvPr>
        </p:nvSpPr>
        <p:spPr/>
        <p:txBody>
          <a:bodyPr/>
          <a:lstStyle/>
          <a:p>
            <a:r>
              <a:rPr lang="en-NL" dirty="0"/>
              <a:t>Horizon Europe: Lump Sum vs Actual Costing</a:t>
            </a:r>
          </a:p>
        </p:txBody>
      </p:sp>
      <p:graphicFrame>
        <p:nvGraphicFramePr>
          <p:cNvPr id="5" name="Content Placeholder 4">
            <a:extLst>
              <a:ext uri="{FF2B5EF4-FFF2-40B4-BE49-F238E27FC236}">
                <a16:creationId xmlns:a16="http://schemas.microsoft.com/office/drawing/2014/main" id="{19CD7BD1-EA58-F9EA-BEAC-9A90E3C43C21}"/>
              </a:ext>
            </a:extLst>
          </p:cNvPr>
          <p:cNvGraphicFramePr>
            <a:graphicFrameLocks noGrp="1"/>
          </p:cNvGraphicFramePr>
          <p:nvPr>
            <p:ph sz="quarter" idx="10"/>
            <p:extLst>
              <p:ext uri="{D42A27DB-BD31-4B8C-83A1-F6EECF244321}">
                <p14:modId xmlns:p14="http://schemas.microsoft.com/office/powerpoint/2010/main" val="1483076319"/>
              </p:ext>
            </p:extLst>
          </p:nvPr>
        </p:nvGraphicFramePr>
        <p:xfrm>
          <a:off x="468313" y="1341438"/>
          <a:ext cx="8280400" cy="5183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FD3DF583-CC5C-48BB-CE57-6C1CFAAC00A8}"/>
              </a:ext>
            </a:extLst>
          </p:cNvPr>
          <p:cNvPicPr>
            <a:picLocks noChangeAspect="1"/>
          </p:cNvPicPr>
          <p:nvPr/>
        </p:nvPicPr>
        <p:blipFill>
          <a:blip r:embed="rId7"/>
          <a:stretch>
            <a:fillRect/>
          </a:stretch>
        </p:blipFill>
        <p:spPr>
          <a:xfrm>
            <a:off x="447015" y="1074752"/>
            <a:ext cx="7895931" cy="5572800"/>
          </a:xfrm>
          <a:prstGeom prst="rect">
            <a:avLst/>
          </a:prstGeom>
        </p:spPr>
      </p:pic>
    </p:spTree>
    <p:extLst>
      <p:ext uri="{BB962C8B-B14F-4D97-AF65-F5344CB8AC3E}">
        <p14:creationId xmlns:p14="http://schemas.microsoft.com/office/powerpoint/2010/main" val="3423035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20EF0D-7B77-A44B-E58F-F167AC604C51}"/>
              </a:ext>
            </a:extLst>
          </p:cNvPr>
          <p:cNvSpPr>
            <a:spLocks noGrp="1"/>
          </p:cNvSpPr>
          <p:nvPr>
            <p:ph sz="quarter" idx="10"/>
          </p:nvPr>
        </p:nvSpPr>
        <p:spPr>
          <a:xfrm>
            <a:off x="468313" y="908720"/>
            <a:ext cx="8280400" cy="5615905"/>
          </a:xfrm>
        </p:spPr>
        <p:txBody>
          <a:bodyPr/>
          <a:lstStyle/>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The estimated budget for the action (lump sum breakdown) is set out in Annex 2.</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It contains the estimated eligible contributions broken down by participant and work package.</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NL" sz="2400" dirty="0">
                <a:solidFill>
                  <a:srgbClr val="1D1D1B"/>
                </a:solidFill>
                <a:effectLst/>
                <a:latin typeface="Segoe UI" panose="020B0502040204020203" pitchFamily="34" charset="0"/>
                <a:ea typeface="Aptos" panose="020B0004020202020204" pitchFamily="34" charset="0"/>
                <a:cs typeface="Times New Roman" panose="02020603050405020304" pitchFamily="18" charset="0"/>
              </a:rPr>
              <a:t>Amendments for transfers between work packages are possible only if the work packages concerned are not already completed (and declared in a financial statement), and the transfers are justified by the technical implementation of the action.</a:t>
            </a:r>
            <a:endParaRPr lang="en-GB" sz="20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07C9C360-9484-BE08-AC9A-F4C5C96A7CC0}"/>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B72C3E"/>
                </a:solidFill>
                <a:effectLst/>
                <a:uLnTx/>
                <a:uFillTx/>
                <a:latin typeface="Segoe UI" panose="020B0502040204020203" pitchFamily="34" charset="0"/>
                <a:ea typeface="+mj-ea"/>
                <a:cs typeface="Segoe UI" panose="020B0502040204020203" pitchFamily="34" charset="0"/>
              </a:rPr>
              <a:t>BUDGETING</a:t>
            </a:r>
            <a:endParaRPr lang="en-GB" dirty="0"/>
          </a:p>
        </p:txBody>
      </p:sp>
    </p:spTree>
    <p:extLst>
      <p:ext uri="{BB962C8B-B14F-4D97-AF65-F5344CB8AC3E}">
        <p14:creationId xmlns:p14="http://schemas.microsoft.com/office/powerpoint/2010/main" val="3481458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0CB9FF5-B35B-2679-2AB7-076C53657C9B}"/>
              </a:ext>
            </a:extLst>
          </p:cNvPr>
          <p:cNvPicPr>
            <a:picLocks noGrp="1" noChangeAspect="1"/>
          </p:cNvPicPr>
          <p:nvPr>
            <p:ph sz="quarter" idx="10"/>
          </p:nvPr>
        </p:nvPicPr>
        <p:blipFill>
          <a:blip r:embed="rId2"/>
          <a:stretch>
            <a:fillRect/>
          </a:stretch>
        </p:blipFill>
        <p:spPr bwMode="auto">
          <a:xfrm>
            <a:off x="368673" y="1340768"/>
            <a:ext cx="7947743" cy="3334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865369D1-ABEC-F02D-9768-3201C74E2932}"/>
              </a:ext>
            </a:extLst>
          </p:cNvPr>
          <p:cNvSpPr>
            <a:spLocks noGrp="1"/>
          </p:cNvSpPr>
          <p:nvPr>
            <p:ph type="title"/>
          </p:nvPr>
        </p:nvSpPr>
        <p:spPr/>
        <p:txBody>
          <a:bodyPr/>
          <a:lstStyle/>
          <a:p>
            <a:br>
              <a:rPr lang="en-US" spc="110" dirty="0">
                <a:solidFill>
                  <a:srgbClr val="36748C"/>
                </a:solidFill>
                <a:latin typeface="Arial" panose="020B0604020202020204" pitchFamily="34" charset="0"/>
                <a:cs typeface="Arial" panose="020B0604020202020204" pitchFamily="34" charset="0"/>
              </a:rPr>
            </a:br>
            <a:r>
              <a:rPr lang="en-US" spc="110" dirty="0">
                <a:solidFill>
                  <a:srgbClr val="36748C"/>
                </a:solidFill>
                <a:latin typeface="Arial" panose="020B0604020202020204" pitchFamily="34" charset="0"/>
                <a:cs typeface="Arial" panose="020B0604020202020204" pitchFamily="34" charset="0"/>
              </a:rPr>
              <a:t>Budget flexibility. Article 5.5 of the MGA</a:t>
            </a:r>
            <a:br>
              <a:rPr lang="en-IE" spc="110" dirty="0">
                <a:solidFill>
                  <a:srgbClr val="36748C"/>
                </a:solidFill>
                <a:latin typeface="Arial" panose="020B0604020202020204" pitchFamily="34" charset="0"/>
                <a:cs typeface="Arial" panose="020B0604020202020204" pitchFamily="34" charset="0"/>
              </a:rPr>
            </a:br>
            <a:endParaRPr lang="en-NL" dirty="0"/>
          </a:p>
        </p:txBody>
      </p:sp>
    </p:spTree>
    <p:extLst>
      <p:ext uri="{BB962C8B-B14F-4D97-AF65-F5344CB8AC3E}">
        <p14:creationId xmlns:p14="http://schemas.microsoft.com/office/powerpoint/2010/main" val="99241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23D822-42F5-F917-2B1D-510C330836DF}"/>
              </a:ext>
            </a:extLst>
          </p:cNvPr>
          <p:cNvSpPr>
            <a:spLocks noGrp="1"/>
          </p:cNvSpPr>
          <p:nvPr>
            <p:ph sz="quarter" idx="10"/>
          </p:nvPr>
        </p:nvSpPr>
        <p:spPr/>
        <p:txBody>
          <a:bodyPr>
            <a:normAutofit fontScale="62500" lnSpcReduction="20000"/>
          </a:bodyPr>
          <a:lstStyle/>
          <a:p>
            <a:pPr marL="0" indent="0">
              <a:buNone/>
            </a:pPr>
            <a:r>
              <a:rPr lang="en-US" sz="2900" dirty="0"/>
              <a:t>1. General data</a:t>
            </a:r>
          </a:p>
          <a:p>
            <a:pPr marL="400050" lvl="1" indent="0">
              <a:buNone/>
            </a:pPr>
            <a:r>
              <a:rPr lang="en-US" sz="2200" dirty="0"/>
              <a:t>• Project summary (text from </a:t>
            </a:r>
            <a:r>
              <a:rPr lang="en-US" sz="2200" dirty="0" err="1"/>
              <a:t>DoA</a:t>
            </a:r>
            <a:r>
              <a:rPr lang="en-US" sz="2200" dirty="0"/>
              <a:t> Annex 1 Part A (same text as proposal extract). These include key words from the proposal, project number, project name, project acronym, call ID, topic ID, type of action, project start and end dates, project duration and name of granting authority (GH EDCTP 3)</a:t>
            </a:r>
          </a:p>
          <a:p>
            <a:pPr marL="0" indent="0">
              <a:buNone/>
            </a:pPr>
            <a:r>
              <a:rPr lang="en-US" sz="2900" dirty="0"/>
              <a:t>2. Participants</a:t>
            </a:r>
          </a:p>
          <a:p>
            <a:pPr marL="400050" lvl="1" indent="0">
              <a:buNone/>
            </a:pPr>
            <a:r>
              <a:rPr lang="en-US" sz="2200" dirty="0"/>
              <a:t>• This includes role, short name, legal name, country, PIC, total eligible costs and maximum grant amount</a:t>
            </a:r>
          </a:p>
          <a:p>
            <a:pPr marL="0" indent="0">
              <a:buNone/>
            </a:pPr>
            <a:r>
              <a:rPr lang="en-US" sz="2900" dirty="0"/>
              <a:t>3. Grant </a:t>
            </a:r>
          </a:p>
          <a:p>
            <a:pPr marL="400050" lvl="1" indent="0">
              <a:buNone/>
            </a:pPr>
            <a:r>
              <a:rPr lang="en-US" dirty="0"/>
              <a:t>• </a:t>
            </a:r>
            <a:r>
              <a:rPr lang="en-US" sz="2200" dirty="0"/>
              <a:t>Maximum grant amount, total estimated eligible costs and contributions and funding rate.</a:t>
            </a:r>
          </a:p>
          <a:p>
            <a:pPr marL="400050" lvl="1" indent="0">
              <a:buNone/>
            </a:pPr>
            <a:r>
              <a:rPr lang="en-US" sz="2200" dirty="0"/>
              <a:t>• Budget categories/activity types, grant form, grant mode and cost eligibility options</a:t>
            </a:r>
          </a:p>
          <a:p>
            <a:pPr marL="0" indent="0">
              <a:buNone/>
            </a:pPr>
            <a:r>
              <a:rPr lang="en-US" sz="2900" dirty="0"/>
              <a:t>4. Reporting, payments and recoveries</a:t>
            </a:r>
          </a:p>
          <a:p>
            <a:pPr marL="0" indent="0">
              <a:buNone/>
            </a:pPr>
            <a:r>
              <a:rPr lang="en-US" sz="2900" dirty="0"/>
              <a:t>4.1 Continuous reporting (article 21)</a:t>
            </a:r>
          </a:p>
          <a:p>
            <a:pPr marL="0" indent="0">
              <a:buNone/>
            </a:pPr>
            <a:r>
              <a:rPr lang="en-US" sz="2900" dirty="0"/>
              <a:t>4.2 Periodic reporting and payments</a:t>
            </a:r>
          </a:p>
          <a:p>
            <a:pPr marL="400050" lvl="1" indent="0">
              <a:buNone/>
            </a:pPr>
            <a:r>
              <a:rPr lang="en-US" sz="2200" dirty="0"/>
              <a:t>• Reporting periods (reporting period number, month from, month to), types and deadline</a:t>
            </a:r>
          </a:p>
          <a:p>
            <a:pPr marL="400050" lvl="1" indent="0">
              <a:buNone/>
            </a:pPr>
            <a:r>
              <a:rPr lang="en-US" sz="2200" dirty="0"/>
              <a:t>• Payment types, deadline (time to pay) and pre-financing amounts</a:t>
            </a:r>
          </a:p>
          <a:p>
            <a:pPr marL="400050" lvl="1" indent="0">
              <a:buNone/>
            </a:pPr>
            <a:r>
              <a:rPr lang="en-US" sz="2200" dirty="0"/>
              <a:t>• Reporting and payment modalities</a:t>
            </a:r>
          </a:p>
          <a:p>
            <a:pPr marL="0" indent="0">
              <a:buNone/>
            </a:pPr>
            <a:r>
              <a:rPr lang="en-NL" sz="2800" dirty="0"/>
              <a:t>4.3 Certificates (Article 24) </a:t>
            </a:r>
            <a:endParaRPr lang="en-US" sz="2800" dirty="0"/>
          </a:p>
          <a:p>
            <a:pPr marL="0" indent="0">
              <a:buNone/>
            </a:pPr>
            <a:r>
              <a:rPr lang="en-NL" sz="2800" dirty="0"/>
              <a:t>4.4 Recoveries (Article 22)</a:t>
            </a:r>
            <a:endParaRPr lang="en-US" sz="2800" dirty="0"/>
          </a:p>
          <a:p>
            <a:pPr marL="0" indent="0">
              <a:buNone/>
            </a:pPr>
            <a:r>
              <a:rPr lang="en-NL" sz="2800" dirty="0"/>
              <a:t>5. Consequences of non-compliance, applicable law &amp; dispute settlement forum 6. Other </a:t>
            </a:r>
            <a:r>
              <a:rPr lang="en-US" sz="2800" dirty="0"/>
              <a:t>(Specific rules –Annex 5/ Standard time-limits after period end)</a:t>
            </a:r>
            <a:endParaRPr lang="en-US" sz="2500" dirty="0"/>
          </a:p>
          <a:p>
            <a:endParaRPr lang="en-NL" dirty="0"/>
          </a:p>
        </p:txBody>
      </p:sp>
      <p:sp>
        <p:nvSpPr>
          <p:cNvPr id="3" name="Title 2">
            <a:extLst>
              <a:ext uri="{FF2B5EF4-FFF2-40B4-BE49-F238E27FC236}">
                <a16:creationId xmlns:a16="http://schemas.microsoft.com/office/drawing/2014/main" id="{50C28BD3-337B-B868-C433-92458FE33680}"/>
              </a:ext>
            </a:extLst>
          </p:cNvPr>
          <p:cNvSpPr>
            <a:spLocks noGrp="1"/>
          </p:cNvSpPr>
          <p:nvPr>
            <p:ph type="title"/>
          </p:nvPr>
        </p:nvSpPr>
        <p:spPr/>
        <p:txBody>
          <a:bodyPr/>
          <a:lstStyle/>
          <a:p>
            <a:r>
              <a:rPr lang="en-US" dirty="0"/>
              <a:t>Grant Agreement</a:t>
            </a:r>
            <a:endParaRPr lang="en-NL" dirty="0"/>
          </a:p>
        </p:txBody>
      </p:sp>
      <p:sp>
        <p:nvSpPr>
          <p:cNvPr id="4" name="Text Placeholder 3">
            <a:extLst>
              <a:ext uri="{FF2B5EF4-FFF2-40B4-BE49-F238E27FC236}">
                <a16:creationId xmlns:a16="http://schemas.microsoft.com/office/drawing/2014/main" id="{E9095974-2ED3-3E0D-258F-2718DE4896B2}"/>
              </a:ext>
            </a:extLst>
          </p:cNvPr>
          <p:cNvSpPr>
            <a:spLocks noGrp="1"/>
          </p:cNvSpPr>
          <p:nvPr>
            <p:ph type="body" sz="quarter" idx="11"/>
          </p:nvPr>
        </p:nvSpPr>
        <p:spPr/>
        <p:txBody>
          <a:bodyPr/>
          <a:lstStyle/>
          <a:p>
            <a:r>
              <a:rPr lang="en-US" dirty="0"/>
              <a:t>Data Sheet</a:t>
            </a:r>
            <a:endParaRPr lang="en-NL" dirty="0"/>
          </a:p>
        </p:txBody>
      </p:sp>
    </p:spTree>
    <p:extLst>
      <p:ext uri="{BB962C8B-B14F-4D97-AF65-F5344CB8AC3E}">
        <p14:creationId xmlns:p14="http://schemas.microsoft.com/office/powerpoint/2010/main" val="3206474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AA42BA8-F83F-2E43-79B3-1AF50EEFFCFF}"/>
              </a:ext>
            </a:extLst>
          </p:cNvPr>
          <p:cNvPicPr>
            <a:picLocks noGrp="1" noChangeAspect="1"/>
          </p:cNvPicPr>
          <p:nvPr>
            <p:ph sz="quarter" idx="10"/>
          </p:nvPr>
        </p:nvPicPr>
        <p:blipFill>
          <a:blip r:embed="rId2"/>
          <a:stretch>
            <a:fillRect/>
          </a:stretch>
        </p:blipFill>
        <p:spPr bwMode="auto">
          <a:xfrm>
            <a:off x="433670" y="1473255"/>
            <a:ext cx="8077900" cy="4560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B557BC1C-6483-86C4-2E49-B95C17B64945}"/>
              </a:ext>
            </a:extLst>
          </p:cNvPr>
          <p:cNvSpPr>
            <a:spLocks noGrp="1"/>
          </p:cNvSpPr>
          <p:nvPr>
            <p:ph type="title"/>
          </p:nvPr>
        </p:nvSpPr>
        <p:spPr/>
        <p:txBody>
          <a:bodyPr/>
          <a:lstStyle/>
          <a:p>
            <a:r>
              <a:rPr lang="en-US" dirty="0"/>
              <a:t>Payment schedule</a:t>
            </a:r>
            <a:endParaRPr lang="en-NL" dirty="0"/>
          </a:p>
        </p:txBody>
      </p:sp>
      <p:sp>
        <p:nvSpPr>
          <p:cNvPr id="4" name="Text Placeholder 3">
            <a:extLst>
              <a:ext uri="{FF2B5EF4-FFF2-40B4-BE49-F238E27FC236}">
                <a16:creationId xmlns:a16="http://schemas.microsoft.com/office/drawing/2014/main" id="{A8DAFEE1-B620-A075-F850-4E981FFA1EB7}"/>
              </a:ext>
            </a:extLst>
          </p:cNvPr>
          <p:cNvSpPr>
            <a:spLocks noGrp="1"/>
          </p:cNvSpPr>
          <p:nvPr>
            <p:ph type="body" sz="quarter" idx="11"/>
          </p:nvPr>
        </p:nvSpPr>
        <p:spPr/>
        <p:txBody>
          <a:bodyPr/>
          <a:lstStyle/>
          <a:p>
            <a:r>
              <a:rPr lang="en-US" dirty="0"/>
              <a:t>Types of payments </a:t>
            </a:r>
          </a:p>
          <a:p>
            <a:endParaRPr lang="en-NL" dirty="0"/>
          </a:p>
        </p:txBody>
      </p:sp>
    </p:spTree>
    <p:extLst>
      <p:ext uri="{BB962C8B-B14F-4D97-AF65-F5344CB8AC3E}">
        <p14:creationId xmlns:p14="http://schemas.microsoft.com/office/powerpoint/2010/main" val="3855702344"/>
      </p:ext>
    </p:extLst>
  </p:cSld>
  <p:clrMapOvr>
    <a:masterClrMapping/>
  </p:clrMapOvr>
</p:sld>
</file>

<file path=ppt/theme/theme1.xml><?xml version="1.0" encoding="utf-8"?>
<a:theme xmlns:a="http://schemas.openxmlformats.org/drawingml/2006/main" name="EDCTP New pp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2980CD52-588D-9C4B-87C5-7FAC1F7F7143}" vid="{DAF95C60-FA90-A641-81C2-F5D387380A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EDCTP New ppt Templates</Template>
  <TotalTime>0</TotalTime>
  <Words>1504</Words>
  <Application>Microsoft Office PowerPoint</Application>
  <PresentationFormat>On-screen Show (4:3)</PresentationFormat>
  <Paragraphs>210</Paragraphs>
  <Slides>21</Slides>
  <Notes>3</Notes>
  <HiddenSlides>2</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Aptos</vt:lpstr>
      <vt:lpstr>Aptos Narrow</vt:lpstr>
      <vt:lpstr>Arial</vt:lpstr>
      <vt:lpstr>Calibri</vt:lpstr>
      <vt:lpstr>Century Gothic</vt:lpstr>
      <vt:lpstr>Gisha</vt:lpstr>
      <vt:lpstr>Open Sans</vt:lpstr>
      <vt:lpstr>Segoe UI</vt:lpstr>
      <vt:lpstr>Symbol</vt:lpstr>
      <vt:lpstr>Times New Roman</vt:lpstr>
      <vt:lpstr>Wingdings</vt:lpstr>
      <vt:lpstr>EDCTP New ppt Templates</vt:lpstr>
      <vt:lpstr>LUMP SUM FUNDING IN HORIZON EUROPE EDCTP Association as Coordinator of Global Health EDCTP3 projects</vt:lpstr>
      <vt:lpstr>LUMP SUM FUNDING BASIC PRINCIPLES (1)</vt:lpstr>
      <vt:lpstr>LUMP SUM FUNDING BASIC PRINCIPLES (2)</vt:lpstr>
      <vt:lpstr>LUMP SUM FUNDING BASIC PRINCIPLES (3)</vt:lpstr>
      <vt:lpstr>Horizon Europe: Lump Sum vs Actual Costing</vt:lpstr>
      <vt:lpstr>BUDGETING</vt:lpstr>
      <vt:lpstr> Budget flexibility. Article 5.5 of the MGA </vt:lpstr>
      <vt:lpstr>Grant Agreement</vt:lpstr>
      <vt:lpstr>Payment schedule</vt:lpstr>
      <vt:lpstr>PAYMENT </vt:lpstr>
      <vt:lpstr>Pre-financing amount</vt:lpstr>
      <vt:lpstr>INTERIM PAYMENT Example P1</vt:lpstr>
      <vt:lpstr>Final Payment (payment of the balance)</vt:lpstr>
      <vt:lpstr>FINANCIAL REPORTING </vt:lpstr>
      <vt:lpstr>Reporting and payment schedule </vt:lpstr>
      <vt:lpstr>Financial statements</vt:lpstr>
      <vt:lpstr>Keeping records</vt:lpstr>
      <vt:lpstr>Suspension of the payment deadline</vt:lpstr>
      <vt:lpstr>Is audit certificate needed for lump costing under Horizon Europe?</vt:lpstr>
      <vt:lpstr>PowerPoint Presentation</vt:lpstr>
      <vt:lpstr>EDCTP Association as Coordinator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Daniela Pereira</dc:creator>
  <cp:lastModifiedBy>Jane Coloma</cp:lastModifiedBy>
  <cp:revision>646</cp:revision>
  <cp:lastPrinted>2024-07-01T15:46:02Z</cp:lastPrinted>
  <dcterms:created xsi:type="dcterms:W3CDTF">2019-02-21T15:06:25Z</dcterms:created>
  <dcterms:modified xsi:type="dcterms:W3CDTF">2026-07-09T14:08:26Z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